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68" r:id="rId2"/>
    <p:sldId id="267" r:id="rId3"/>
    <p:sldId id="270" r:id="rId4"/>
    <p:sldId id="272" r:id="rId5"/>
  </p:sldIdLst>
  <p:sldSz cx="7620000" cy="19050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autoAdjust="0"/>
    <p:restoredTop sz="92415" autoAdjust="0"/>
  </p:normalViewPr>
  <p:slideViewPr>
    <p:cSldViewPr>
      <p:cViewPr varScale="1">
        <p:scale>
          <a:sx n="27" d="100"/>
          <a:sy n="27" d="100"/>
        </p:scale>
        <p:origin x="3110" y="1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5.wmf"/><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oleObject" Target="../embeddings/oleObject1.bin"/><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43637-D259-90C2-3817-2CB7A4F2A806}"/>
            </a:ext>
          </a:extLst>
        </p:cNvPr>
        <p:cNvGrpSpPr/>
        <p:nvPr/>
      </p:nvGrpSpPr>
      <p:grpSpPr>
        <a:xfrm>
          <a:off x="0" y="0"/>
          <a:ext cx="0" cy="0"/>
          <a:chOff x="0" y="0"/>
          <a:chExt cx="0" cy="0"/>
        </a:xfrm>
      </p:grpSpPr>
      <p:grpSp>
        <p:nvGrpSpPr>
          <p:cNvPr id="26" name="Group 26">
            <a:extLst>
              <a:ext uri="{FF2B5EF4-FFF2-40B4-BE49-F238E27FC236}">
                <a16:creationId xmlns:a16="http://schemas.microsoft.com/office/drawing/2014/main" id="{F37103AC-3D74-7CB8-625C-4D5A9A6570B0}"/>
              </a:ext>
            </a:extLst>
          </p:cNvPr>
          <p:cNvGrpSpPr/>
          <p:nvPr/>
        </p:nvGrpSpPr>
        <p:grpSpPr>
          <a:xfrm>
            <a:off x="6427853" y="-236266"/>
            <a:ext cx="860295" cy="1245209"/>
            <a:chOff x="0" y="0"/>
            <a:chExt cx="1147060" cy="1660278"/>
          </a:xfrm>
        </p:grpSpPr>
        <p:sp>
          <p:nvSpPr>
            <p:cNvPr id="27" name="Freeform 27">
              <a:extLst>
                <a:ext uri="{FF2B5EF4-FFF2-40B4-BE49-F238E27FC236}">
                  <a16:creationId xmlns:a16="http://schemas.microsoft.com/office/drawing/2014/main" id="{083A20AC-E1C6-8C57-5620-BA72AC84231E}"/>
                </a:ext>
              </a:extLst>
            </p:cNvPr>
            <p:cNvSpPr/>
            <p:nvPr/>
          </p:nvSpPr>
          <p:spPr>
            <a:xfrm rot="5400000">
              <a:off x="84465" y="597683"/>
              <a:ext cx="978129" cy="1147060"/>
            </a:xfrm>
            <a:custGeom>
              <a:avLst/>
              <a:gdLst/>
              <a:ahLst/>
              <a:cxnLst/>
              <a:rect l="l" t="t" r="r" b="b"/>
              <a:pathLst>
                <a:path w="978129" h="1147060">
                  <a:moveTo>
                    <a:pt x="0" y="0"/>
                  </a:moveTo>
                  <a:lnTo>
                    <a:pt x="978130" y="0"/>
                  </a:lnTo>
                  <a:lnTo>
                    <a:pt x="978130" y="1147060"/>
                  </a:lnTo>
                  <a:lnTo>
                    <a:pt x="0" y="1147060"/>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p:spPr>
        </p:sp>
        <p:sp>
          <p:nvSpPr>
            <p:cNvPr id="28" name="Freeform 28">
              <a:extLst>
                <a:ext uri="{FF2B5EF4-FFF2-40B4-BE49-F238E27FC236}">
                  <a16:creationId xmlns:a16="http://schemas.microsoft.com/office/drawing/2014/main" id="{054431E8-283A-57B9-62CD-DBBBA8BCE941}"/>
                </a:ext>
              </a:extLst>
            </p:cNvPr>
            <p:cNvSpPr/>
            <p:nvPr/>
          </p:nvSpPr>
          <p:spPr>
            <a:xfrm rot="5400000">
              <a:off x="204175" y="285668"/>
              <a:ext cx="738710" cy="866291"/>
            </a:xfrm>
            <a:custGeom>
              <a:avLst/>
              <a:gdLst/>
              <a:ahLst/>
              <a:cxnLst/>
              <a:rect l="l" t="t" r="r" b="b"/>
              <a:pathLst>
                <a:path w="738710" h="866291">
                  <a:moveTo>
                    <a:pt x="0" y="0"/>
                  </a:moveTo>
                  <a:lnTo>
                    <a:pt x="738710" y="0"/>
                  </a:lnTo>
                  <a:lnTo>
                    <a:pt x="738710" y="866291"/>
                  </a:lnTo>
                  <a:lnTo>
                    <a:pt x="0" y="866291"/>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sp>
          <p:nvSpPr>
            <p:cNvPr id="29" name="Freeform 29">
              <a:extLst>
                <a:ext uri="{FF2B5EF4-FFF2-40B4-BE49-F238E27FC236}">
                  <a16:creationId xmlns:a16="http://schemas.microsoft.com/office/drawing/2014/main" id="{8130081A-DC15-F68A-8517-4CA1121C7F2F}"/>
                </a:ext>
              </a:extLst>
            </p:cNvPr>
            <p:cNvSpPr/>
            <p:nvPr/>
          </p:nvSpPr>
          <p:spPr>
            <a:xfrm rot="5400000">
              <a:off x="288807" y="-49174"/>
              <a:ext cx="569446" cy="667794"/>
            </a:xfrm>
            <a:custGeom>
              <a:avLst/>
              <a:gdLst/>
              <a:ahLst/>
              <a:cxnLst/>
              <a:rect l="l" t="t" r="r" b="b"/>
              <a:pathLst>
                <a:path w="569446" h="667794">
                  <a:moveTo>
                    <a:pt x="0" y="0"/>
                  </a:moveTo>
                  <a:lnTo>
                    <a:pt x="569446" y="0"/>
                  </a:lnTo>
                  <a:lnTo>
                    <a:pt x="569446" y="667794"/>
                  </a:lnTo>
                  <a:lnTo>
                    <a:pt x="0" y="667794"/>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grpSp>
      <p:grpSp>
        <p:nvGrpSpPr>
          <p:cNvPr id="33" name="Group 33">
            <a:extLst>
              <a:ext uri="{FF2B5EF4-FFF2-40B4-BE49-F238E27FC236}">
                <a16:creationId xmlns:a16="http://schemas.microsoft.com/office/drawing/2014/main" id="{4CE34A70-E816-7AFB-D74B-77832AEE5CCF}"/>
              </a:ext>
            </a:extLst>
          </p:cNvPr>
          <p:cNvGrpSpPr/>
          <p:nvPr/>
        </p:nvGrpSpPr>
        <p:grpSpPr>
          <a:xfrm>
            <a:off x="1343478" y="3019913"/>
            <a:ext cx="4023939" cy="781050"/>
            <a:chOff x="0" y="0"/>
            <a:chExt cx="1192565" cy="277707"/>
          </a:xfrm>
        </p:grpSpPr>
        <p:sp>
          <p:nvSpPr>
            <p:cNvPr id="34" name="Freeform 34">
              <a:extLst>
                <a:ext uri="{FF2B5EF4-FFF2-40B4-BE49-F238E27FC236}">
                  <a16:creationId xmlns:a16="http://schemas.microsoft.com/office/drawing/2014/main" id="{08A3C968-9A0D-9929-3FEB-91B68FFEA88E}"/>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sp>
        <p:sp>
          <p:nvSpPr>
            <p:cNvPr id="35" name="TextBox 35">
              <a:extLst>
                <a:ext uri="{FF2B5EF4-FFF2-40B4-BE49-F238E27FC236}">
                  <a16:creationId xmlns:a16="http://schemas.microsoft.com/office/drawing/2014/main" id="{74D7DBFF-E366-8EDC-A47F-24632AF5F2D6}"/>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36" name="Group 36">
            <a:extLst>
              <a:ext uri="{FF2B5EF4-FFF2-40B4-BE49-F238E27FC236}">
                <a16:creationId xmlns:a16="http://schemas.microsoft.com/office/drawing/2014/main" id="{58DA7B47-35CA-09E3-6F92-A6A88B5FA283}"/>
              </a:ext>
            </a:extLst>
          </p:cNvPr>
          <p:cNvGrpSpPr/>
          <p:nvPr/>
        </p:nvGrpSpPr>
        <p:grpSpPr>
          <a:xfrm>
            <a:off x="1295400" y="4953000"/>
            <a:ext cx="4023939" cy="781050"/>
            <a:chOff x="0" y="0"/>
            <a:chExt cx="1192565" cy="277707"/>
          </a:xfrm>
        </p:grpSpPr>
        <p:sp>
          <p:nvSpPr>
            <p:cNvPr id="37" name="Freeform 37">
              <a:extLst>
                <a:ext uri="{FF2B5EF4-FFF2-40B4-BE49-F238E27FC236}">
                  <a16:creationId xmlns:a16="http://schemas.microsoft.com/office/drawing/2014/main" id="{05749807-34CD-27A4-3493-2D26D391CE93}"/>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38" name="TextBox 38">
              <a:extLst>
                <a:ext uri="{FF2B5EF4-FFF2-40B4-BE49-F238E27FC236}">
                  <a16:creationId xmlns:a16="http://schemas.microsoft.com/office/drawing/2014/main" id="{49F4EAD9-F7A6-63F3-FC0F-50920873891D}"/>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42" name="Group 42">
            <a:extLst>
              <a:ext uri="{FF2B5EF4-FFF2-40B4-BE49-F238E27FC236}">
                <a16:creationId xmlns:a16="http://schemas.microsoft.com/office/drawing/2014/main" id="{8C498BF4-418F-28E8-228B-4B5ED20AC72F}"/>
              </a:ext>
            </a:extLst>
          </p:cNvPr>
          <p:cNvGrpSpPr/>
          <p:nvPr/>
        </p:nvGrpSpPr>
        <p:grpSpPr>
          <a:xfrm>
            <a:off x="1207913" y="10271283"/>
            <a:ext cx="4166684" cy="781050"/>
            <a:chOff x="0" y="0"/>
            <a:chExt cx="1192565" cy="277707"/>
          </a:xfrm>
        </p:grpSpPr>
        <p:sp>
          <p:nvSpPr>
            <p:cNvPr id="43" name="Freeform 43">
              <a:extLst>
                <a:ext uri="{FF2B5EF4-FFF2-40B4-BE49-F238E27FC236}">
                  <a16:creationId xmlns:a16="http://schemas.microsoft.com/office/drawing/2014/main" id="{6771BC40-81A6-CC38-947B-C1F01ADB930B}"/>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44" name="TextBox 44">
              <a:extLst>
                <a:ext uri="{FF2B5EF4-FFF2-40B4-BE49-F238E27FC236}">
                  <a16:creationId xmlns:a16="http://schemas.microsoft.com/office/drawing/2014/main" id="{15737F07-9848-0E25-F6A0-71729A9552A2}"/>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68" name="TextBox 68">
            <a:extLst>
              <a:ext uri="{FF2B5EF4-FFF2-40B4-BE49-F238E27FC236}">
                <a16:creationId xmlns:a16="http://schemas.microsoft.com/office/drawing/2014/main" id="{54703B79-E574-1EF5-E409-E0F0FC1063CD}"/>
              </a:ext>
            </a:extLst>
          </p:cNvPr>
          <p:cNvSpPr txBox="1"/>
          <p:nvPr/>
        </p:nvSpPr>
        <p:spPr>
          <a:xfrm>
            <a:off x="1431391" y="3081935"/>
            <a:ext cx="3835193" cy="664349"/>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huẩn bị hồ sơ </a:t>
            </a: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định </a:t>
            </a:r>
            <a:b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giá </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đất cụ thể</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69" name="TextBox 69">
            <a:extLst>
              <a:ext uri="{FF2B5EF4-FFF2-40B4-BE49-F238E27FC236}">
                <a16:creationId xmlns:a16="http://schemas.microsoft.com/office/drawing/2014/main" id="{36AEFF5E-B01E-647D-3013-AA3175C950D2}"/>
              </a:ext>
            </a:extLst>
          </p:cNvPr>
          <p:cNvSpPr txBox="1"/>
          <p:nvPr/>
        </p:nvSpPr>
        <p:spPr>
          <a:xfrm>
            <a:off x="524423" y="2746862"/>
            <a:ext cx="513990" cy="1117742"/>
          </a:xfrm>
          <a:prstGeom prst="rect">
            <a:avLst/>
          </a:prstGeom>
        </p:spPr>
        <p:txBody>
          <a:bodyPr wrap="square" lIns="0" tIns="0" rIns="0" bIns="0" rtlCol="0" anchor="t">
            <a:spAutoFit/>
          </a:bodyPr>
          <a:lstStyle/>
          <a:p>
            <a:pPr marL="0" marR="0" lvl="0" indent="0" algn="l" defTabSz="914400" rtl="0" eaLnBrk="1" fontAlgn="auto" latinLnBrk="0" hangingPunct="1">
              <a:lnSpc>
                <a:spcPts val="9799"/>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1</a:t>
            </a:r>
          </a:p>
        </p:txBody>
      </p:sp>
      <p:sp>
        <p:nvSpPr>
          <p:cNvPr id="70" name="TextBox 70">
            <a:extLst>
              <a:ext uri="{FF2B5EF4-FFF2-40B4-BE49-F238E27FC236}">
                <a16:creationId xmlns:a16="http://schemas.microsoft.com/office/drawing/2014/main" id="{3F7C7355-A051-A1A5-F260-CCFC93D64CBD}"/>
              </a:ext>
            </a:extLst>
          </p:cNvPr>
          <p:cNvSpPr txBox="1"/>
          <p:nvPr/>
        </p:nvSpPr>
        <p:spPr>
          <a:xfrm>
            <a:off x="524423" y="4667320"/>
            <a:ext cx="504277"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2</a:t>
            </a:r>
          </a:p>
        </p:txBody>
      </p:sp>
      <p:sp>
        <p:nvSpPr>
          <p:cNvPr id="71" name="TextBox 71">
            <a:extLst>
              <a:ext uri="{FF2B5EF4-FFF2-40B4-BE49-F238E27FC236}">
                <a16:creationId xmlns:a16="http://schemas.microsoft.com/office/drawing/2014/main" id="{8E26B8FA-A87B-4B8D-71AB-301F685C6433}"/>
              </a:ext>
            </a:extLst>
          </p:cNvPr>
          <p:cNvSpPr txBox="1"/>
          <p:nvPr/>
        </p:nvSpPr>
        <p:spPr>
          <a:xfrm>
            <a:off x="524423" y="7643000"/>
            <a:ext cx="502384"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3</a:t>
            </a:r>
          </a:p>
        </p:txBody>
      </p:sp>
      <p:sp>
        <p:nvSpPr>
          <p:cNvPr id="72" name="TextBox 72">
            <a:extLst>
              <a:ext uri="{FF2B5EF4-FFF2-40B4-BE49-F238E27FC236}">
                <a16:creationId xmlns:a16="http://schemas.microsoft.com/office/drawing/2014/main" id="{84B83953-4AE6-B6AB-F4B6-4E9172B3791F}"/>
              </a:ext>
            </a:extLst>
          </p:cNvPr>
          <p:cNvSpPr txBox="1"/>
          <p:nvPr/>
        </p:nvSpPr>
        <p:spPr>
          <a:xfrm>
            <a:off x="524423" y="9989929"/>
            <a:ext cx="289392" cy="1117742"/>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4</a:t>
            </a:r>
          </a:p>
        </p:txBody>
      </p:sp>
      <p:sp>
        <p:nvSpPr>
          <p:cNvPr id="73" name="TextBox 73">
            <a:extLst>
              <a:ext uri="{FF2B5EF4-FFF2-40B4-BE49-F238E27FC236}">
                <a16:creationId xmlns:a16="http://schemas.microsoft.com/office/drawing/2014/main" id="{9691E289-C7AF-DD18-D737-CF9648B1EB77}"/>
              </a:ext>
            </a:extLst>
          </p:cNvPr>
          <p:cNvSpPr txBox="1"/>
          <p:nvPr/>
        </p:nvSpPr>
        <p:spPr>
          <a:xfrm>
            <a:off x="1419035" y="3944385"/>
            <a:ext cx="5008818" cy="553998"/>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có chức năng quản lý đất đai có trách nhiệm chuẩn bị hồ sơ định giá đất cụ thể.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4" name="TextBox 74">
            <a:extLst>
              <a:ext uri="{FF2B5EF4-FFF2-40B4-BE49-F238E27FC236}">
                <a16:creationId xmlns:a16="http://schemas.microsoft.com/office/drawing/2014/main" id="{7585E015-8934-42AA-C9F3-E01A88E409CF}"/>
              </a:ext>
            </a:extLst>
          </p:cNvPr>
          <p:cNvSpPr txBox="1"/>
          <p:nvPr/>
        </p:nvSpPr>
        <p:spPr>
          <a:xfrm>
            <a:off x="1295400" y="5881807"/>
            <a:ext cx="5132453" cy="1661993"/>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6B7A83"/>
                </a:solidFill>
                <a:effectLst/>
                <a:uLnTx/>
                <a:uFillTx/>
                <a:latin typeface="Arial" panose="020B0604020202020204" pitchFamily="34" charset="0"/>
                <a:ea typeface="Poppins"/>
                <a:cs typeface="Arial" panose="020B0604020202020204" pitchFamily="34" charset="0"/>
                <a:sym typeface="Poppins"/>
              </a:rPr>
              <a:t> </a:t>
            </a: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có chức năng quản lý đất đai cấp tỉnh lựa chọn tổ chức thực hiện định giá đất hoặc đặt hàng, giao nhiệm vụ cho đơn vị sự nghiệp công lập đủ điều kiện hoạt động tư vấn xác định giá đất theo quy định tại khoản 2 Điều 31 Nghị định số 71/2024/NĐ-CP</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5" name="TextBox 75">
            <a:extLst>
              <a:ext uri="{FF2B5EF4-FFF2-40B4-BE49-F238E27FC236}">
                <a16:creationId xmlns:a16="http://schemas.microsoft.com/office/drawing/2014/main" id="{D9E59C6A-3E80-3141-A75B-6DCE911903FE}"/>
              </a:ext>
            </a:extLst>
          </p:cNvPr>
          <p:cNvSpPr txBox="1"/>
          <p:nvPr/>
        </p:nvSpPr>
        <p:spPr>
          <a:xfrm>
            <a:off x="1301769" y="8915400"/>
            <a:ext cx="5027868" cy="830997"/>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tài chính trình Chủ tịch Ủy ban nhân dân cùng cấp quyết định thành lập Hội đồng thẩm định giá đất cụ thể</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6" name="TextBox 76">
            <a:extLst>
              <a:ext uri="{FF2B5EF4-FFF2-40B4-BE49-F238E27FC236}">
                <a16:creationId xmlns:a16="http://schemas.microsoft.com/office/drawing/2014/main" id="{E8DCDD64-65F9-F9AC-5A5A-848864F9704C}"/>
              </a:ext>
            </a:extLst>
          </p:cNvPr>
          <p:cNvSpPr txBox="1"/>
          <p:nvPr/>
        </p:nvSpPr>
        <p:spPr>
          <a:xfrm>
            <a:off x="1351907" y="4982789"/>
            <a:ext cx="3866600" cy="672040"/>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ựa chọn tổ chức thực hiện định giá đất</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endParaRPr>
          </a:p>
        </p:txBody>
      </p:sp>
      <p:sp>
        <p:nvSpPr>
          <p:cNvPr id="79" name="TextBox 79">
            <a:extLst>
              <a:ext uri="{FF2B5EF4-FFF2-40B4-BE49-F238E27FC236}">
                <a16:creationId xmlns:a16="http://schemas.microsoft.com/office/drawing/2014/main" id="{55A362D5-D9AD-E5AF-88DB-D6F778E099B8}"/>
              </a:ext>
            </a:extLst>
          </p:cNvPr>
          <p:cNvSpPr txBox="1"/>
          <p:nvPr/>
        </p:nvSpPr>
        <p:spPr>
          <a:xfrm>
            <a:off x="1143000" y="10327522"/>
            <a:ext cx="4166684" cy="664349"/>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uyết định thành lập Tổ giúp </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ts val="2660"/>
              </a:lnSpc>
              <a:spcBef>
                <a:spcPts val="0"/>
              </a:spcBef>
              <a:spcAft>
                <a:spcPts val="0"/>
              </a:spcAft>
              <a:buClrTx/>
              <a:buSzTx/>
              <a:buFontTx/>
              <a:buNone/>
              <a:tabLst/>
              <a:defRPr/>
            </a:pP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việc của Hội đồng</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80" name="TextBox 80">
            <a:extLst>
              <a:ext uri="{FF2B5EF4-FFF2-40B4-BE49-F238E27FC236}">
                <a16:creationId xmlns:a16="http://schemas.microsoft.com/office/drawing/2014/main" id="{CAF780D0-5264-CF2E-2197-1C2FA516D897}"/>
              </a:ext>
            </a:extLst>
          </p:cNvPr>
          <p:cNvSpPr txBox="1"/>
          <p:nvPr/>
        </p:nvSpPr>
        <p:spPr>
          <a:xfrm>
            <a:off x="1295400" y="11245445"/>
            <a:ext cx="5011031" cy="830997"/>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tài chính trình Chủ tịch Hội đồng thẩm định giá đất cụ thể quyết định thành lập Tổ giúp việc của Hội đồng</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6" name="TextBox 72">
            <a:extLst>
              <a:ext uri="{FF2B5EF4-FFF2-40B4-BE49-F238E27FC236}">
                <a16:creationId xmlns:a16="http://schemas.microsoft.com/office/drawing/2014/main" id="{84B83953-4AE6-B6AB-F4B6-4E9172B3791F}"/>
              </a:ext>
            </a:extLst>
          </p:cNvPr>
          <p:cNvSpPr txBox="1"/>
          <p:nvPr/>
        </p:nvSpPr>
        <p:spPr>
          <a:xfrm>
            <a:off x="524423" y="12268200"/>
            <a:ext cx="496358"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5</a:t>
            </a:r>
          </a:p>
        </p:txBody>
      </p:sp>
      <p:grpSp>
        <p:nvGrpSpPr>
          <p:cNvPr id="82" name="Group 42">
            <a:extLst>
              <a:ext uri="{FF2B5EF4-FFF2-40B4-BE49-F238E27FC236}">
                <a16:creationId xmlns:a16="http://schemas.microsoft.com/office/drawing/2014/main" id="{8C498BF4-418F-28E8-228B-4B5ED20AC72F}"/>
              </a:ext>
            </a:extLst>
          </p:cNvPr>
          <p:cNvGrpSpPr/>
          <p:nvPr/>
        </p:nvGrpSpPr>
        <p:grpSpPr>
          <a:xfrm>
            <a:off x="1219199" y="12427704"/>
            <a:ext cx="4131208" cy="914995"/>
            <a:chOff x="-31791" y="-47625"/>
            <a:chExt cx="1224356" cy="325332"/>
          </a:xfrm>
        </p:grpSpPr>
        <p:sp>
          <p:nvSpPr>
            <p:cNvPr id="83" name="Freeform 43">
              <a:extLst>
                <a:ext uri="{FF2B5EF4-FFF2-40B4-BE49-F238E27FC236}">
                  <a16:creationId xmlns:a16="http://schemas.microsoft.com/office/drawing/2014/main" id="{6771BC40-81A6-CC38-947B-C1F01ADB930B}"/>
                </a:ext>
              </a:extLst>
            </p:cNvPr>
            <p:cNvSpPr/>
            <p:nvPr/>
          </p:nvSpPr>
          <p:spPr>
            <a:xfrm>
              <a:off x="-31791"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85" name="TextBox 44">
              <a:extLst>
                <a:ext uri="{FF2B5EF4-FFF2-40B4-BE49-F238E27FC236}">
                  <a16:creationId xmlns:a16="http://schemas.microsoft.com/office/drawing/2014/main" id="{15737F07-9848-0E25-F6A0-71729A9552A2}"/>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86" name="TextBox 79">
            <a:extLst>
              <a:ext uri="{FF2B5EF4-FFF2-40B4-BE49-F238E27FC236}">
                <a16:creationId xmlns:a16="http://schemas.microsoft.com/office/drawing/2014/main" id="{55A362D5-D9AD-E5AF-88DB-D6F778E099B8}"/>
              </a:ext>
            </a:extLst>
          </p:cNvPr>
          <p:cNvSpPr txBox="1"/>
          <p:nvPr/>
        </p:nvSpPr>
        <p:spPr>
          <a:xfrm>
            <a:off x="1248508" y="12764983"/>
            <a:ext cx="4102532" cy="318100"/>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Tổ chức thực hiện định giá đất</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87" name="TextBox 80">
            <a:extLst>
              <a:ext uri="{FF2B5EF4-FFF2-40B4-BE49-F238E27FC236}">
                <a16:creationId xmlns:a16="http://schemas.microsoft.com/office/drawing/2014/main" id="{CAF780D0-5264-CF2E-2197-1C2FA516D897}"/>
              </a:ext>
            </a:extLst>
          </p:cNvPr>
          <p:cNvSpPr txBox="1"/>
          <p:nvPr/>
        </p:nvSpPr>
        <p:spPr>
          <a:xfrm>
            <a:off x="1236234" y="13549082"/>
            <a:ext cx="5070196" cy="1938992"/>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Tiến hành xác định giá đất cụ thể và cung cấp thông tin về kết quả điều tra, thu thập thông tin đầu vào cho cơ quan có chức năng quản lý đất đai;</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 Xây dựng phương án giá đất, dự thảo Chứng thư định giá đất và gửi đến cơ quan có chức năng quản lý đất đai.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pSp>
        <p:nvGrpSpPr>
          <p:cNvPr id="89" name="Group 36">
            <a:extLst>
              <a:ext uri="{FF2B5EF4-FFF2-40B4-BE49-F238E27FC236}">
                <a16:creationId xmlns:a16="http://schemas.microsoft.com/office/drawing/2014/main" id="{58DA7B47-35CA-09E3-6F92-A6A88B5FA283}"/>
              </a:ext>
            </a:extLst>
          </p:cNvPr>
          <p:cNvGrpSpPr/>
          <p:nvPr/>
        </p:nvGrpSpPr>
        <p:grpSpPr>
          <a:xfrm>
            <a:off x="1330604" y="7979692"/>
            <a:ext cx="4023939" cy="781050"/>
            <a:chOff x="0" y="0"/>
            <a:chExt cx="1192565" cy="277707"/>
          </a:xfrm>
        </p:grpSpPr>
        <p:sp>
          <p:nvSpPr>
            <p:cNvPr id="90" name="Freeform 37">
              <a:extLst>
                <a:ext uri="{FF2B5EF4-FFF2-40B4-BE49-F238E27FC236}">
                  <a16:creationId xmlns:a16="http://schemas.microsoft.com/office/drawing/2014/main" id="{05749807-34CD-27A4-3493-2D26D391CE93}"/>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91" name="TextBox 38">
              <a:extLst>
                <a:ext uri="{FF2B5EF4-FFF2-40B4-BE49-F238E27FC236}">
                  <a16:creationId xmlns:a16="http://schemas.microsoft.com/office/drawing/2014/main" id="{49F4EAD9-F7A6-63F3-FC0F-50920873891D}"/>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92" name="TextBox 76">
            <a:extLst>
              <a:ext uri="{FF2B5EF4-FFF2-40B4-BE49-F238E27FC236}">
                <a16:creationId xmlns:a16="http://schemas.microsoft.com/office/drawing/2014/main" id="{E8DCDD64-65F9-F9AC-5A5A-848864F9704C}"/>
              </a:ext>
            </a:extLst>
          </p:cNvPr>
          <p:cNvSpPr txBox="1"/>
          <p:nvPr/>
        </p:nvSpPr>
        <p:spPr>
          <a:xfrm>
            <a:off x="1295400" y="8019253"/>
            <a:ext cx="4106668" cy="664349"/>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Quyết</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định</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thành</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lâp</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Hội</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đồng</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p>
          <a:p>
            <a:pPr marL="0" marR="0" lvl="0" indent="0" algn="ctr" defTabSz="914400" rtl="0" eaLnBrk="1" fontAlgn="auto" latinLnBrk="0" hangingPunct="1">
              <a:lnSpc>
                <a:spcPts val="266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thẩm</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định</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giá</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đất</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cụ</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sym typeface="Montserrat Bold"/>
              </a:rPr>
              <a:t>thể</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Montserrat Bold"/>
            </a:endParaRPr>
          </a:p>
        </p:txBody>
      </p:sp>
      <p:grpSp>
        <p:nvGrpSpPr>
          <p:cNvPr id="5" name="Group 30">
            <a:extLst>
              <a:ext uri="{FF2B5EF4-FFF2-40B4-BE49-F238E27FC236}">
                <a16:creationId xmlns:a16="http://schemas.microsoft.com/office/drawing/2014/main" id="{0E9E339A-4B41-A570-825C-BA6E013174FF}"/>
              </a:ext>
            </a:extLst>
          </p:cNvPr>
          <p:cNvGrpSpPr/>
          <p:nvPr/>
        </p:nvGrpSpPr>
        <p:grpSpPr>
          <a:xfrm>
            <a:off x="0" y="-236266"/>
            <a:ext cx="7620000" cy="2736275"/>
            <a:chOff x="0" y="0"/>
            <a:chExt cx="635000" cy="298981"/>
          </a:xfrm>
        </p:grpSpPr>
        <p:sp>
          <p:nvSpPr>
            <p:cNvPr id="18" name="Freeform 31">
              <a:extLst>
                <a:ext uri="{FF2B5EF4-FFF2-40B4-BE49-F238E27FC236}">
                  <a16:creationId xmlns:a16="http://schemas.microsoft.com/office/drawing/2014/main" id="{E0D30D50-442C-4E5F-75DA-B8AAA541644F}"/>
                </a:ext>
              </a:extLst>
            </p:cNvPr>
            <p:cNvSpPr/>
            <p:nvPr/>
          </p:nvSpPr>
          <p:spPr>
            <a:xfrm>
              <a:off x="0" y="0"/>
              <a:ext cx="635000" cy="298981"/>
            </a:xfrm>
            <a:custGeom>
              <a:avLst/>
              <a:gdLst/>
              <a:ahLst/>
              <a:cxnLst/>
              <a:rect l="l" t="t" r="r" b="b"/>
              <a:pathLst>
                <a:path w="635000" h="298981">
                  <a:moveTo>
                    <a:pt x="635000" y="0"/>
                  </a:moveTo>
                  <a:lnTo>
                    <a:pt x="635000" y="184681"/>
                  </a:lnTo>
                  <a:lnTo>
                    <a:pt x="317500" y="298981"/>
                  </a:lnTo>
                  <a:lnTo>
                    <a:pt x="0" y="184681"/>
                  </a:lnTo>
                  <a:lnTo>
                    <a:pt x="0" y="0"/>
                  </a:lnTo>
                  <a:lnTo>
                    <a:pt x="635000" y="0"/>
                  </a:lnTo>
                  <a:close/>
                </a:path>
              </a:pathLst>
            </a:custGeom>
            <a:solidFill>
              <a:srgbClr val="0A6354"/>
            </a:solidFill>
            <a:ln cap="sq">
              <a:noFill/>
              <a:prstDash val="solid"/>
              <a:miter/>
            </a:ln>
          </p:spPr>
        </p:sp>
        <p:sp>
          <p:nvSpPr>
            <p:cNvPr id="19" name="TextBox 32">
              <a:extLst>
                <a:ext uri="{FF2B5EF4-FFF2-40B4-BE49-F238E27FC236}">
                  <a16:creationId xmlns:a16="http://schemas.microsoft.com/office/drawing/2014/main" id="{4C4F919A-9778-200E-1E61-CF6B78199B7D}"/>
                </a:ext>
              </a:extLst>
            </p:cNvPr>
            <p:cNvSpPr txBox="1"/>
            <p:nvPr/>
          </p:nvSpPr>
          <p:spPr>
            <a:xfrm>
              <a:off x="0" y="-47625"/>
              <a:ext cx="635000" cy="23230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20" name="TextBox 84">
            <a:extLst>
              <a:ext uri="{FF2B5EF4-FFF2-40B4-BE49-F238E27FC236}">
                <a16:creationId xmlns:a16="http://schemas.microsoft.com/office/drawing/2014/main" id="{BFEF9976-D776-DC84-ED1E-2A1229CEF813}"/>
              </a:ext>
            </a:extLst>
          </p:cNvPr>
          <p:cNvSpPr txBox="1"/>
          <p:nvPr/>
        </p:nvSpPr>
        <p:spPr>
          <a:xfrm>
            <a:off x="110601" y="-49439"/>
            <a:ext cx="7398798" cy="1593513"/>
          </a:xfrm>
          <a:prstGeom prst="rect">
            <a:avLst/>
          </a:prstGeom>
        </p:spPr>
        <p:txBody>
          <a:bodyPr lIns="0" tIns="0" rIns="0" bIns="0" rtlCol="0" anchor="t">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TRÌNH TỰ ĐỊNH GIÁ ĐẤT CỤ THỂ ĐỐI VỚI </a:t>
            </a:r>
            <a:b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CÁC TRƯỜNG HỢP THUỘC THẨM QUYỀN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CỦA CHỦ TỊCH UỶ BAN NHÂN DÂN CẤP TỈNH</a:t>
            </a:r>
            <a:endParaRPr kumimoji="0" lang="en-US" sz="2400" b="1" i="0" u="none" strike="noStrike" kern="1200" cap="none" spc="237" normalizeH="0" baseline="0" noProof="0" dirty="0">
              <a:ln>
                <a:noFill/>
              </a:ln>
              <a:solidFill>
                <a:prstClr val="white"/>
              </a:solidFill>
              <a:effectLst/>
              <a:uLnTx/>
              <a:uFillTx/>
              <a:latin typeface="Arial" panose="020B0604020202020204" pitchFamily="34" charset="0"/>
              <a:ea typeface="Anton"/>
              <a:cs typeface="Arial" panose="020B0604020202020204" pitchFamily="34" charset="0"/>
              <a:sym typeface="Anton"/>
            </a:endParaRPr>
          </a:p>
        </p:txBody>
      </p:sp>
    </p:spTree>
    <p:extLst>
      <p:ext uri="{BB962C8B-B14F-4D97-AF65-F5344CB8AC3E}">
        <p14:creationId xmlns:p14="http://schemas.microsoft.com/office/powerpoint/2010/main" val="358869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43637-D259-90C2-3817-2CB7A4F2A806}"/>
            </a:ext>
          </a:extLst>
        </p:cNvPr>
        <p:cNvGrpSpPr/>
        <p:nvPr/>
      </p:nvGrpSpPr>
      <p:grpSpPr>
        <a:xfrm>
          <a:off x="0" y="0"/>
          <a:ext cx="0" cy="0"/>
          <a:chOff x="0" y="0"/>
          <a:chExt cx="0" cy="0"/>
        </a:xfrm>
      </p:grpSpPr>
      <p:grpSp>
        <p:nvGrpSpPr>
          <p:cNvPr id="26" name="Group 26">
            <a:extLst>
              <a:ext uri="{FF2B5EF4-FFF2-40B4-BE49-F238E27FC236}">
                <a16:creationId xmlns:a16="http://schemas.microsoft.com/office/drawing/2014/main" id="{F37103AC-3D74-7CB8-625C-4D5A9A6570B0}"/>
              </a:ext>
            </a:extLst>
          </p:cNvPr>
          <p:cNvGrpSpPr/>
          <p:nvPr/>
        </p:nvGrpSpPr>
        <p:grpSpPr>
          <a:xfrm>
            <a:off x="6427853" y="-236266"/>
            <a:ext cx="860295" cy="1245209"/>
            <a:chOff x="0" y="0"/>
            <a:chExt cx="1147060" cy="1660278"/>
          </a:xfrm>
        </p:grpSpPr>
        <p:sp>
          <p:nvSpPr>
            <p:cNvPr id="27" name="Freeform 27">
              <a:extLst>
                <a:ext uri="{FF2B5EF4-FFF2-40B4-BE49-F238E27FC236}">
                  <a16:creationId xmlns:a16="http://schemas.microsoft.com/office/drawing/2014/main" id="{083A20AC-E1C6-8C57-5620-BA72AC84231E}"/>
                </a:ext>
              </a:extLst>
            </p:cNvPr>
            <p:cNvSpPr/>
            <p:nvPr/>
          </p:nvSpPr>
          <p:spPr>
            <a:xfrm rot="5400000">
              <a:off x="84465" y="597683"/>
              <a:ext cx="978129" cy="1147060"/>
            </a:xfrm>
            <a:custGeom>
              <a:avLst/>
              <a:gdLst/>
              <a:ahLst/>
              <a:cxnLst/>
              <a:rect l="l" t="t" r="r" b="b"/>
              <a:pathLst>
                <a:path w="978129" h="1147060">
                  <a:moveTo>
                    <a:pt x="0" y="0"/>
                  </a:moveTo>
                  <a:lnTo>
                    <a:pt x="978130" y="0"/>
                  </a:lnTo>
                  <a:lnTo>
                    <a:pt x="978130" y="1147060"/>
                  </a:lnTo>
                  <a:lnTo>
                    <a:pt x="0" y="1147060"/>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p:spPr>
        </p:sp>
        <p:sp>
          <p:nvSpPr>
            <p:cNvPr id="28" name="Freeform 28">
              <a:extLst>
                <a:ext uri="{FF2B5EF4-FFF2-40B4-BE49-F238E27FC236}">
                  <a16:creationId xmlns:a16="http://schemas.microsoft.com/office/drawing/2014/main" id="{054431E8-283A-57B9-62CD-DBBBA8BCE941}"/>
                </a:ext>
              </a:extLst>
            </p:cNvPr>
            <p:cNvSpPr/>
            <p:nvPr/>
          </p:nvSpPr>
          <p:spPr>
            <a:xfrm rot="5400000">
              <a:off x="204175" y="285668"/>
              <a:ext cx="738710" cy="866291"/>
            </a:xfrm>
            <a:custGeom>
              <a:avLst/>
              <a:gdLst/>
              <a:ahLst/>
              <a:cxnLst/>
              <a:rect l="l" t="t" r="r" b="b"/>
              <a:pathLst>
                <a:path w="738710" h="866291">
                  <a:moveTo>
                    <a:pt x="0" y="0"/>
                  </a:moveTo>
                  <a:lnTo>
                    <a:pt x="738710" y="0"/>
                  </a:lnTo>
                  <a:lnTo>
                    <a:pt x="738710" y="866291"/>
                  </a:lnTo>
                  <a:lnTo>
                    <a:pt x="0" y="866291"/>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sp>
          <p:nvSpPr>
            <p:cNvPr id="29" name="Freeform 29">
              <a:extLst>
                <a:ext uri="{FF2B5EF4-FFF2-40B4-BE49-F238E27FC236}">
                  <a16:creationId xmlns:a16="http://schemas.microsoft.com/office/drawing/2014/main" id="{8130081A-DC15-F68A-8517-4CA1121C7F2F}"/>
                </a:ext>
              </a:extLst>
            </p:cNvPr>
            <p:cNvSpPr/>
            <p:nvPr/>
          </p:nvSpPr>
          <p:spPr>
            <a:xfrm rot="5400000">
              <a:off x="288807" y="-49174"/>
              <a:ext cx="569446" cy="667794"/>
            </a:xfrm>
            <a:custGeom>
              <a:avLst/>
              <a:gdLst/>
              <a:ahLst/>
              <a:cxnLst/>
              <a:rect l="l" t="t" r="r" b="b"/>
              <a:pathLst>
                <a:path w="569446" h="667794">
                  <a:moveTo>
                    <a:pt x="0" y="0"/>
                  </a:moveTo>
                  <a:lnTo>
                    <a:pt x="569446" y="0"/>
                  </a:lnTo>
                  <a:lnTo>
                    <a:pt x="569446" y="667794"/>
                  </a:lnTo>
                  <a:lnTo>
                    <a:pt x="0" y="667794"/>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grpSp>
      <p:grpSp>
        <p:nvGrpSpPr>
          <p:cNvPr id="30" name="Group 30">
            <a:extLst>
              <a:ext uri="{FF2B5EF4-FFF2-40B4-BE49-F238E27FC236}">
                <a16:creationId xmlns:a16="http://schemas.microsoft.com/office/drawing/2014/main" id="{B497F6A4-3F77-E45E-580F-3C26A470A8D4}"/>
              </a:ext>
            </a:extLst>
          </p:cNvPr>
          <p:cNvGrpSpPr/>
          <p:nvPr/>
        </p:nvGrpSpPr>
        <p:grpSpPr>
          <a:xfrm>
            <a:off x="0" y="-236266"/>
            <a:ext cx="7620000" cy="2736275"/>
            <a:chOff x="0" y="0"/>
            <a:chExt cx="635000" cy="298981"/>
          </a:xfrm>
        </p:grpSpPr>
        <p:sp>
          <p:nvSpPr>
            <p:cNvPr id="31" name="Freeform 31">
              <a:extLst>
                <a:ext uri="{FF2B5EF4-FFF2-40B4-BE49-F238E27FC236}">
                  <a16:creationId xmlns:a16="http://schemas.microsoft.com/office/drawing/2014/main" id="{F5FFF6E9-8A39-67BF-6E79-1E14CD3A51FE}"/>
                </a:ext>
              </a:extLst>
            </p:cNvPr>
            <p:cNvSpPr/>
            <p:nvPr/>
          </p:nvSpPr>
          <p:spPr>
            <a:xfrm>
              <a:off x="0" y="0"/>
              <a:ext cx="635000" cy="298981"/>
            </a:xfrm>
            <a:custGeom>
              <a:avLst/>
              <a:gdLst/>
              <a:ahLst/>
              <a:cxnLst/>
              <a:rect l="l" t="t" r="r" b="b"/>
              <a:pathLst>
                <a:path w="635000" h="298981">
                  <a:moveTo>
                    <a:pt x="635000" y="0"/>
                  </a:moveTo>
                  <a:lnTo>
                    <a:pt x="635000" y="184681"/>
                  </a:lnTo>
                  <a:lnTo>
                    <a:pt x="317500" y="298981"/>
                  </a:lnTo>
                  <a:lnTo>
                    <a:pt x="0" y="184681"/>
                  </a:lnTo>
                  <a:lnTo>
                    <a:pt x="0" y="0"/>
                  </a:lnTo>
                  <a:lnTo>
                    <a:pt x="635000" y="0"/>
                  </a:lnTo>
                  <a:close/>
                </a:path>
              </a:pathLst>
            </a:custGeom>
            <a:solidFill>
              <a:srgbClr val="0A6354"/>
            </a:solidFill>
            <a:ln cap="sq">
              <a:noFill/>
              <a:prstDash val="solid"/>
              <a:miter/>
            </a:ln>
          </p:spPr>
        </p:sp>
        <p:sp>
          <p:nvSpPr>
            <p:cNvPr id="32" name="TextBox 32">
              <a:extLst>
                <a:ext uri="{FF2B5EF4-FFF2-40B4-BE49-F238E27FC236}">
                  <a16:creationId xmlns:a16="http://schemas.microsoft.com/office/drawing/2014/main" id="{C46D8115-1620-1E34-9698-96AF0E53D767}"/>
                </a:ext>
              </a:extLst>
            </p:cNvPr>
            <p:cNvSpPr txBox="1"/>
            <p:nvPr/>
          </p:nvSpPr>
          <p:spPr>
            <a:xfrm>
              <a:off x="0" y="-47625"/>
              <a:ext cx="635000" cy="23230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33" name="Group 33">
            <a:extLst>
              <a:ext uri="{FF2B5EF4-FFF2-40B4-BE49-F238E27FC236}">
                <a16:creationId xmlns:a16="http://schemas.microsoft.com/office/drawing/2014/main" id="{4CE34A70-E816-7AFB-D74B-77832AEE5CCF}"/>
              </a:ext>
            </a:extLst>
          </p:cNvPr>
          <p:cNvGrpSpPr/>
          <p:nvPr/>
        </p:nvGrpSpPr>
        <p:grpSpPr>
          <a:xfrm>
            <a:off x="1182716" y="2822517"/>
            <a:ext cx="4760884" cy="1105833"/>
            <a:chOff x="0" y="0"/>
            <a:chExt cx="1192565" cy="277707"/>
          </a:xfrm>
        </p:grpSpPr>
        <p:sp>
          <p:nvSpPr>
            <p:cNvPr id="34" name="Freeform 34">
              <a:extLst>
                <a:ext uri="{FF2B5EF4-FFF2-40B4-BE49-F238E27FC236}">
                  <a16:creationId xmlns:a16="http://schemas.microsoft.com/office/drawing/2014/main" id="{08A3C968-9A0D-9929-3FEB-91B68FFEA88E}"/>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sp>
        <p:sp>
          <p:nvSpPr>
            <p:cNvPr id="35" name="TextBox 35">
              <a:extLst>
                <a:ext uri="{FF2B5EF4-FFF2-40B4-BE49-F238E27FC236}">
                  <a16:creationId xmlns:a16="http://schemas.microsoft.com/office/drawing/2014/main" id="{74D7DBFF-E366-8EDC-A47F-24632AF5F2D6}"/>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42" name="Group 42">
            <a:extLst>
              <a:ext uri="{FF2B5EF4-FFF2-40B4-BE49-F238E27FC236}">
                <a16:creationId xmlns:a16="http://schemas.microsoft.com/office/drawing/2014/main" id="{8C498BF4-418F-28E8-228B-4B5ED20AC72F}"/>
              </a:ext>
            </a:extLst>
          </p:cNvPr>
          <p:cNvGrpSpPr/>
          <p:nvPr/>
        </p:nvGrpSpPr>
        <p:grpSpPr>
          <a:xfrm>
            <a:off x="1365249" y="12496889"/>
            <a:ext cx="4497670" cy="918902"/>
            <a:chOff x="-8560" y="-47625"/>
            <a:chExt cx="1201125" cy="326721"/>
          </a:xfrm>
        </p:grpSpPr>
        <p:sp>
          <p:nvSpPr>
            <p:cNvPr id="43" name="Freeform 43">
              <a:extLst>
                <a:ext uri="{FF2B5EF4-FFF2-40B4-BE49-F238E27FC236}">
                  <a16:creationId xmlns:a16="http://schemas.microsoft.com/office/drawing/2014/main" id="{6771BC40-81A6-CC38-947B-C1F01ADB930B}"/>
                </a:ext>
              </a:extLst>
            </p:cNvPr>
            <p:cNvSpPr/>
            <p:nvPr/>
          </p:nvSpPr>
          <p:spPr>
            <a:xfrm>
              <a:off x="-8560" y="1389"/>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44" name="TextBox 44">
              <a:extLst>
                <a:ext uri="{FF2B5EF4-FFF2-40B4-BE49-F238E27FC236}">
                  <a16:creationId xmlns:a16="http://schemas.microsoft.com/office/drawing/2014/main" id="{15737F07-9848-0E25-F6A0-71729A9552A2}"/>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68" name="TextBox 68">
            <a:extLst>
              <a:ext uri="{FF2B5EF4-FFF2-40B4-BE49-F238E27FC236}">
                <a16:creationId xmlns:a16="http://schemas.microsoft.com/office/drawing/2014/main" id="{54703B79-E574-1EF5-E409-E0F0FC1063CD}"/>
              </a:ext>
            </a:extLst>
          </p:cNvPr>
          <p:cNvSpPr txBox="1"/>
          <p:nvPr/>
        </p:nvSpPr>
        <p:spPr>
          <a:xfrm>
            <a:off x="1312516" y="3025996"/>
            <a:ext cx="4377022" cy="664349"/>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Trình Hội đồng thẩm định giá đất cụ thể thẩm định phương án giá đất</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69" name="TextBox 69">
            <a:extLst>
              <a:ext uri="{FF2B5EF4-FFF2-40B4-BE49-F238E27FC236}">
                <a16:creationId xmlns:a16="http://schemas.microsoft.com/office/drawing/2014/main" id="{36AEFF5E-B01E-647D-3013-AA3175C950D2}"/>
              </a:ext>
            </a:extLst>
          </p:cNvPr>
          <p:cNvSpPr txBox="1"/>
          <p:nvPr/>
        </p:nvSpPr>
        <p:spPr>
          <a:xfrm>
            <a:off x="546189" y="2669113"/>
            <a:ext cx="513990" cy="1117742"/>
          </a:xfrm>
          <a:prstGeom prst="rect">
            <a:avLst/>
          </a:prstGeom>
        </p:spPr>
        <p:txBody>
          <a:bodyPr wrap="square" lIns="0" tIns="0" rIns="0" bIns="0" rtlCol="0" anchor="t">
            <a:spAutoFit/>
          </a:bodyPr>
          <a:lstStyle/>
          <a:p>
            <a:pPr marL="0" marR="0" lvl="0" indent="0" algn="l" defTabSz="914400" rtl="0" eaLnBrk="1" fontAlgn="auto" latinLnBrk="0" hangingPunct="1">
              <a:lnSpc>
                <a:spcPts val="9799"/>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6</a:t>
            </a:r>
          </a:p>
        </p:txBody>
      </p:sp>
      <p:sp>
        <p:nvSpPr>
          <p:cNvPr id="71" name="TextBox 71">
            <a:extLst>
              <a:ext uri="{FF2B5EF4-FFF2-40B4-BE49-F238E27FC236}">
                <a16:creationId xmlns:a16="http://schemas.microsoft.com/office/drawing/2014/main" id="{8E26B8FA-A87B-4B8D-71AB-301F685C6433}"/>
              </a:ext>
            </a:extLst>
          </p:cNvPr>
          <p:cNvSpPr txBox="1"/>
          <p:nvPr/>
        </p:nvSpPr>
        <p:spPr>
          <a:xfrm>
            <a:off x="546189" y="7953709"/>
            <a:ext cx="502384"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7</a:t>
            </a:r>
          </a:p>
        </p:txBody>
      </p:sp>
      <p:sp>
        <p:nvSpPr>
          <p:cNvPr id="72" name="TextBox 72">
            <a:extLst>
              <a:ext uri="{FF2B5EF4-FFF2-40B4-BE49-F238E27FC236}">
                <a16:creationId xmlns:a16="http://schemas.microsoft.com/office/drawing/2014/main" id="{84B83953-4AE6-B6AB-F4B6-4E9172B3791F}"/>
              </a:ext>
            </a:extLst>
          </p:cNvPr>
          <p:cNvSpPr txBox="1"/>
          <p:nvPr/>
        </p:nvSpPr>
        <p:spPr>
          <a:xfrm>
            <a:off x="730283" y="10233632"/>
            <a:ext cx="289392" cy="1117742"/>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8</a:t>
            </a:r>
          </a:p>
        </p:txBody>
      </p:sp>
      <p:sp>
        <p:nvSpPr>
          <p:cNvPr id="73" name="TextBox 73">
            <a:extLst>
              <a:ext uri="{FF2B5EF4-FFF2-40B4-BE49-F238E27FC236}">
                <a16:creationId xmlns:a16="http://schemas.microsoft.com/office/drawing/2014/main" id="{9691E289-C7AF-DD18-D737-CF9648B1EB77}"/>
              </a:ext>
            </a:extLst>
          </p:cNvPr>
          <p:cNvSpPr txBox="1"/>
          <p:nvPr/>
        </p:nvSpPr>
        <p:spPr>
          <a:xfrm>
            <a:off x="1351013" y="4077795"/>
            <a:ext cx="5256564" cy="4216539"/>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có chức năng quản lý đất đai:</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Công khai Báo cáo thuyết minh xây dựng phương án giá đất trên Cổng thông tin điện tử;</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 Kiểm tra tính đầy đủ về nội dung của Báo cáo thuyết minh xây dựng phương án giá đất;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 Trình Hội đồng thẩm định giá đất cụ thể thẩm định phương án giá đất. Hồ sơ gồm:</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Văn bản đề nghị thẩm định phương án giá đất;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Tờ trình về phương án giá đất;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Báo cáo thuyết minh xây dựng phương án giá đất, dự thảo Chứng thư định giá đất;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Hồ sơ định giá đất cụ thể.</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5" name="TextBox 75">
            <a:extLst>
              <a:ext uri="{FF2B5EF4-FFF2-40B4-BE49-F238E27FC236}">
                <a16:creationId xmlns:a16="http://schemas.microsoft.com/office/drawing/2014/main" id="{D9E59C6A-3E80-3141-A75B-6DCE911903FE}"/>
              </a:ext>
            </a:extLst>
          </p:cNvPr>
          <p:cNvSpPr txBox="1"/>
          <p:nvPr/>
        </p:nvSpPr>
        <p:spPr>
          <a:xfrm>
            <a:off x="1255724" y="9228253"/>
            <a:ext cx="5271729" cy="1107996"/>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Hội đồng thẩm định giá đất cụ thể thẩm định phương án giá đất và gửi văn bản thẩm định phương án giá đất đến cơ quan có chức năng quản lý đất đai.</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0" name="TextBox 80">
            <a:extLst>
              <a:ext uri="{FF2B5EF4-FFF2-40B4-BE49-F238E27FC236}">
                <a16:creationId xmlns:a16="http://schemas.microsoft.com/office/drawing/2014/main" id="{CAF780D0-5264-CF2E-2197-1C2FA516D897}"/>
              </a:ext>
            </a:extLst>
          </p:cNvPr>
          <p:cNvSpPr txBox="1"/>
          <p:nvPr/>
        </p:nvSpPr>
        <p:spPr>
          <a:xfrm>
            <a:off x="1255724" y="11449478"/>
            <a:ext cx="5216221" cy="1184940"/>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có chức năng quản lý đất đai tổ chức thực hiện tiếp thu, giải trình, chỉnh sửa, hoàn thiện phương án giá đất.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 name="Rectangle 20"/>
          <p:cNvSpPr/>
          <p:nvPr/>
        </p:nvSpPr>
        <p:spPr>
          <a:xfrm>
            <a:off x="1609523" y="12790952"/>
            <a:ext cx="3810000" cy="400110"/>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uyết định giá đất cụ thể</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8" name="TextBox 72">
            <a:extLst>
              <a:ext uri="{FF2B5EF4-FFF2-40B4-BE49-F238E27FC236}">
                <a16:creationId xmlns:a16="http://schemas.microsoft.com/office/drawing/2014/main" id="{84B83953-4AE6-B6AB-F4B6-4E9172B3791F}"/>
              </a:ext>
            </a:extLst>
          </p:cNvPr>
          <p:cNvSpPr txBox="1"/>
          <p:nvPr/>
        </p:nvSpPr>
        <p:spPr>
          <a:xfrm>
            <a:off x="750847" y="12294142"/>
            <a:ext cx="289392" cy="1117742"/>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9</a:t>
            </a:r>
          </a:p>
        </p:txBody>
      </p:sp>
      <p:grpSp>
        <p:nvGrpSpPr>
          <p:cNvPr id="81" name="Group 42">
            <a:extLst>
              <a:ext uri="{FF2B5EF4-FFF2-40B4-BE49-F238E27FC236}">
                <a16:creationId xmlns:a16="http://schemas.microsoft.com/office/drawing/2014/main" id="{8C498BF4-418F-28E8-228B-4B5ED20AC72F}"/>
              </a:ext>
            </a:extLst>
          </p:cNvPr>
          <p:cNvGrpSpPr/>
          <p:nvPr/>
        </p:nvGrpSpPr>
        <p:grpSpPr>
          <a:xfrm>
            <a:off x="1265894" y="10385039"/>
            <a:ext cx="4677705" cy="918902"/>
            <a:chOff x="-8560" y="-47625"/>
            <a:chExt cx="1201125" cy="326721"/>
          </a:xfrm>
        </p:grpSpPr>
        <p:sp>
          <p:nvSpPr>
            <p:cNvPr id="82" name="Freeform 43">
              <a:extLst>
                <a:ext uri="{FF2B5EF4-FFF2-40B4-BE49-F238E27FC236}">
                  <a16:creationId xmlns:a16="http://schemas.microsoft.com/office/drawing/2014/main" id="{6771BC40-81A6-CC38-947B-C1F01ADB930B}"/>
                </a:ext>
              </a:extLst>
            </p:cNvPr>
            <p:cNvSpPr/>
            <p:nvPr/>
          </p:nvSpPr>
          <p:spPr>
            <a:xfrm>
              <a:off x="-8560" y="1389"/>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83" name="TextBox 44">
              <a:extLst>
                <a:ext uri="{FF2B5EF4-FFF2-40B4-BE49-F238E27FC236}">
                  <a16:creationId xmlns:a16="http://schemas.microsoft.com/office/drawing/2014/main" id="{15737F07-9848-0E25-F6A0-71729A9552A2}"/>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85" name="Rectangle 84"/>
          <p:cNvSpPr/>
          <p:nvPr/>
        </p:nvSpPr>
        <p:spPr>
          <a:xfrm>
            <a:off x="1219200" y="10598522"/>
            <a:ext cx="4410602" cy="70788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T</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iếp thu, giải trình, chỉnh sửa, hoàn thiện </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86" name="TextBox 80">
            <a:extLst>
              <a:ext uri="{FF2B5EF4-FFF2-40B4-BE49-F238E27FC236}">
                <a16:creationId xmlns:a16="http://schemas.microsoft.com/office/drawing/2014/main" id="{CAF780D0-5264-CF2E-2197-1C2FA516D897}"/>
              </a:ext>
            </a:extLst>
          </p:cNvPr>
          <p:cNvSpPr txBox="1"/>
          <p:nvPr/>
        </p:nvSpPr>
        <p:spPr>
          <a:xfrm>
            <a:off x="1276357" y="13568095"/>
            <a:ext cx="5246643" cy="4262705"/>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Cơ quan có chức năng quản lý đất đai trình Chủ tịch Ủy ban nhân dân cấp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tỉnh</a:t>
            </a: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quyết định giá đất cụ thể. Hồ sơ gồm:</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Tờ trình về phương án giá đất của cơ quan có chức năng quản lý đất đai;</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 Báo cáo thuyết minh xây dựng phương án giá đất, Chứng thư định giá đất;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 Văn bản thẩm định phương án giá đất của Hội đồng thẩm định giá đất cụ thể;</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 Biên bản cuộc họp Hội đồng thẩm định giá đất cụ thể;</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đ) Báo cáo tiếp thu, chỉnh sửa, hoàn thiện phương án giá đất theo văn bản thẩm định phương án giá đất của Hội đồng thẩm định giá đất cụ </a:t>
            </a:r>
            <a:r>
              <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thể.</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0" name="TextBox 35">
            <a:extLst>
              <a:ext uri="{FF2B5EF4-FFF2-40B4-BE49-F238E27FC236}">
                <a16:creationId xmlns:a16="http://schemas.microsoft.com/office/drawing/2014/main" id="{74D7DBFF-E366-8EDC-A47F-24632AF5F2D6}"/>
              </a:ext>
            </a:extLst>
          </p:cNvPr>
          <p:cNvSpPr txBox="1"/>
          <p:nvPr/>
        </p:nvSpPr>
        <p:spPr>
          <a:xfrm>
            <a:off x="1482151" y="8333210"/>
            <a:ext cx="4207387" cy="27424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5" name="Freeform 34">
            <a:extLst>
              <a:ext uri="{FF2B5EF4-FFF2-40B4-BE49-F238E27FC236}">
                <a16:creationId xmlns:a16="http://schemas.microsoft.com/office/drawing/2014/main" id="{08A3C968-9A0D-9929-3FEB-91B68FFEA88E}"/>
              </a:ext>
            </a:extLst>
          </p:cNvPr>
          <p:cNvSpPr/>
          <p:nvPr/>
        </p:nvSpPr>
        <p:spPr>
          <a:xfrm>
            <a:off x="1219287" y="8160450"/>
            <a:ext cx="4692260" cy="978788"/>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Thẩm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định</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phương</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án</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giá</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đất</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cụ</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0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thể</a:t>
            </a: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p:txBody>
      </p:sp>
      <p:sp>
        <p:nvSpPr>
          <p:cNvPr id="5" name="TextBox 84">
            <a:extLst>
              <a:ext uri="{FF2B5EF4-FFF2-40B4-BE49-F238E27FC236}">
                <a16:creationId xmlns:a16="http://schemas.microsoft.com/office/drawing/2014/main" id="{E52B2B6D-FBA8-578C-6085-AE2258F21BEF}"/>
              </a:ext>
            </a:extLst>
          </p:cNvPr>
          <p:cNvSpPr txBox="1"/>
          <p:nvPr/>
        </p:nvSpPr>
        <p:spPr>
          <a:xfrm>
            <a:off x="110601" y="-49439"/>
            <a:ext cx="7398798" cy="1593513"/>
          </a:xfrm>
          <a:prstGeom prst="rect">
            <a:avLst/>
          </a:prstGeom>
        </p:spPr>
        <p:txBody>
          <a:bodyPr lIns="0" tIns="0" rIns="0" bIns="0" rtlCol="0" anchor="t">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TRÌNH TỰ ĐỊNH GIÁ ĐẤT CỤ THỂ ĐỐI VỚI </a:t>
            </a:r>
            <a:b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CÁC TRƯỜNG HỢP THUỘC THẨM QUYỀN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CỦA CHỦ TỊCH UỶ BAN NHÂN DÂN CẤP TỈNH</a:t>
            </a:r>
            <a:endParaRPr kumimoji="0" lang="en-US" sz="2400" b="1" i="0" u="none" strike="noStrike" kern="1200" cap="none" spc="237" normalizeH="0" baseline="0" noProof="0" dirty="0">
              <a:ln>
                <a:noFill/>
              </a:ln>
              <a:solidFill>
                <a:prstClr val="white"/>
              </a:solidFill>
              <a:effectLst/>
              <a:uLnTx/>
              <a:uFillTx/>
              <a:latin typeface="Arial" panose="020B0604020202020204" pitchFamily="34" charset="0"/>
              <a:ea typeface="Anton"/>
              <a:cs typeface="Arial" panose="020B0604020202020204" pitchFamily="34" charset="0"/>
              <a:sym typeface="Anton"/>
            </a:endParaRPr>
          </a:p>
        </p:txBody>
      </p:sp>
    </p:spTree>
    <p:extLst>
      <p:ext uri="{BB962C8B-B14F-4D97-AF65-F5344CB8AC3E}">
        <p14:creationId xmlns:p14="http://schemas.microsoft.com/office/powerpoint/2010/main" val="414332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43637-D259-90C2-3817-2CB7A4F2A806}"/>
            </a:ext>
          </a:extLst>
        </p:cNvPr>
        <p:cNvGrpSpPr/>
        <p:nvPr/>
      </p:nvGrpSpPr>
      <p:grpSpPr>
        <a:xfrm>
          <a:off x="0" y="0"/>
          <a:ext cx="0" cy="0"/>
          <a:chOff x="0" y="0"/>
          <a:chExt cx="0" cy="0"/>
        </a:xfrm>
      </p:grpSpPr>
      <p:grpSp>
        <p:nvGrpSpPr>
          <p:cNvPr id="26" name="Group 26">
            <a:extLst>
              <a:ext uri="{FF2B5EF4-FFF2-40B4-BE49-F238E27FC236}">
                <a16:creationId xmlns:a16="http://schemas.microsoft.com/office/drawing/2014/main" id="{F37103AC-3D74-7CB8-625C-4D5A9A6570B0}"/>
              </a:ext>
            </a:extLst>
          </p:cNvPr>
          <p:cNvGrpSpPr/>
          <p:nvPr/>
        </p:nvGrpSpPr>
        <p:grpSpPr>
          <a:xfrm>
            <a:off x="6427853" y="-236266"/>
            <a:ext cx="860295" cy="1245209"/>
            <a:chOff x="0" y="0"/>
            <a:chExt cx="1147060" cy="1660278"/>
          </a:xfrm>
        </p:grpSpPr>
        <p:sp>
          <p:nvSpPr>
            <p:cNvPr id="27" name="Freeform 27">
              <a:extLst>
                <a:ext uri="{FF2B5EF4-FFF2-40B4-BE49-F238E27FC236}">
                  <a16:creationId xmlns:a16="http://schemas.microsoft.com/office/drawing/2014/main" id="{083A20AC-E1C6-8C57-5620-BA72AC84231E}"/>
                </a:ext>
              </a:extLst>
            </p:cNvPr>
            <p:cNvSpPr/>
            <p:nvPr/>
          </p:nvSpPr>
          <p:spPr>
            <a:xfrm rot="5400000">
              <a:off x="84465" y="597683"/>
              <a:ext cx="978129" cy="1147060"/>
            </a:xfrm>
            <a:custGeom>
              <a:avLst/>
              <a:gdLst/>
              <a:ahLst/>
              <a:cxnLst/>
              <a:rect l="l" t="t" r="r" b="b"/>
              <a:pathLst>
                <a:path w="978129" h="1147060">
                  <a:moveTo>
                    <a:pt x="0" y="0"/>
                  </a:moveTo>
                  <a:lnTo>
                    <a:pt x="978130" y="0"/>
                  </a:lnTo>
                  <a:lnTo>
                    <a:pt x="978130" y="1147060"/>
                  </a:lnTo>
                  <a:lnTo>
                    <a:pt x="0" y="1147060"/>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p:spPr>
        </p:sp>
        <p:sp>
          <p:nvSpPr>
            <p:cNvPr id="28" name="Freeform 28">
              <a:extLst>
                <a:ext uri="{FF2B5EF4-FFF2-40B4-BE49-F238E27FC236}">
                  <a16:creationId xmlns:a16="http://schemas.microsoft.com/office/drawing/2014/main" id="{054431E8-283A-57B9-62CD-DBBBA8BCE941}"/>
                </a:ext>
              </a:extLst>
            </p:cNvPr>
            <p:cNvSpPr/>
            <p:nvPr/>
          </p:nvSpPr>
          <p:spPr>
            <a:xfrm rot="5400000">
              <a:off x="204175" y="285668"/>
              <a:ext cx="738710" cy="866291"/>
            </a:xfrm>
            <a:custGeom>
              <a:avLst/>
              <a:gdLst/>
              <a:ahLst/>
              <a:cxnLst/>
              <a:rect l="l" t="t" r="r" b="b"/>
              <a:pathLst>
                <a:path w="738710" h="866291">
                  <a:moveTo>
                    <a:pt x="0" y="0"/>
                  </a:moveTo>
                  <a:lnTo>
                    <a:pt x="738710" y="0"/>
                  </a:lnTo>
                  <a:lnTo>
                    <a:pt x="738710" y="866291"/>
                  </a:lnTo>
                  <a:lnTo>
                    <a:pt x="0" y="866291"/>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sp>
          <p:nvSpPr>
            <p:cNvPr id="29" name="Freeform 29">
              <a:extLst>
                <a:ext uri="{FF2B5EF4-FFF2-40B4-BE49-F238E27FC236}">
                  <a16:creationId xmlns:a16="http://schemas.microsoft.com/office/drawing/2014/main" id="{8130081A-DC15-F68A-8517-4CA1121C7F2F}"/>
                </a:ext>
              </a:extLst>
            </p:cNvPr>
            <p:cNvSpPr/>
            <p:nvPr/>
          </p:nvSpPr>
          <p:spPr>
            <a:xfrm rot="5400000">
              <a:off x="288807" y="-49174"/>
              <a:ext cx="569446" cy="667794"/>
            </a:xfrm>
            <a:custGeom>
              <a:avLst/>
              <a:gdLst/>
              <a:ahLst/>
              <a:cxnLst/>
              <a:rect l="l" t="t" r="r" b="b"/>
              <a:pathLst>
                <a:path w="569446" h="667794">
                  <a:moveTo>
                    <a:pt x="0" y="0"/>
                  </a:moveTo>
                  <a:lnTo>
                    <a:pt x="569446" y="0"/>
                  </a:lnTo>
                  <a:lnTo>
                    <a:pt x="569446" y="667794"/>
                  </a:lnTo>
                  <a:lnTo>
                    <a:pt x="0" y="667794"/>
                  </a:lnTo>
                  <a:lnTo>
                    <a:pt x="0" y="0"/>
                  </a:lnTo>
                  <a:close/>
                </a:path>
              </a:pathLst>
            </a:custGeom>
            <a:blipFill>
              <a:blip r:embed="rId2">
                <a:alphaModFix amt="18240"/>
                <a:extLst>
                  <a:ext uri="{96DAC541-7B7A-43D3-8B79-37D633B846F1}">
                    <asvg:svgBlip xmlns:asvg="http://schemas.microsoft.com/office/drawing/2016/SVG/main" r:embed="rId3"/>
                  </a:ext>
                </a:extLst>
              </a:blip>
              <a:stretch>
                <a:fillRect/>
              </a:stretch>
            </a:blipFill>
            <a:ln cap="sq">
              <a:noFill/>
              <a:prstDash val="solid"/>
              <a:miter/>
            </a:ln>
          </p:spPr>
        </p:sp>
      </p:grpSp>
      <p:grpSp>
        <p:nvGrpSpPr>
          <p:cNvPr id="30" name="Group 30">
            <a:extLst>
              <a:ext uri="{FF2B5EF4-FFF2-40B4-BE49-F238E27FC236}">
                <a16:creationId xmlns:a16="http://schemas.microsoft.com/office/drawing/2014/main" id="{B497F6A4-3F77-E45E-580F-3C26A470A8D4}"/>
              </a:ext>
            </a:extLst>
          </p:cNvPr>
          <p:cNvGrpSpPr/>
          <p:nvPr/>
        </p:nvGrpSpPr>
        <p:grpSpPr>
          <a:xfrm>
            <a:off x="0" y="-236266"/>
            <a:ext cx="7620000" cy="2736275"/>
            <a:chOff x="0" y="0"/>
            <a:chExt cx="635000" cy="298981"/>
          </a:xfrm>
        </p:grpSpPr>
        <p:sp>
          <p:nvSpPr>
            <p:cNvPr id="31" name="Freeform 31">
              <a:extLst>
                <a:ext uri="{FF2B5EF4-FFF2-40B4-BE49-F238E27FC236}">
                  <a16:creationId xmlns:a16="http://schemas.microsoft.com/office/drawing/2014/main" id="{F5FFF6E9-8A39-67BF-6E79-1E14CD3A51FE}"/>
                </a:ext>
              </a:extLst>
            </p:cNvPr>
            <p:cNvSpPr/>
            <p:nvPr/>
          </p:nvSpPr>
          <p:spPr>
            <a:xfrm>
              <a:off x="0" y="0"/>
              <a:ext cx="635000" cy="298981"/>
            </a:xfrm>
            <a:custGeom>
              <a:avLst/>
              <a:gdLst/>
              <a:ahLst/>
              <a:cxnLst/>
              <a:rect l="l" t="t" r="r" b="b"/>
              <a:pathLst>
                <a:path w="635000" h="298981">
                  <a:moveTo>
                    <a:pt x="635000" y="0"/>
                  </a:moveTo>
                  <a:lnTo>
                    <a:pt x="635000" y="184681"/>
                  </a:lnTo>
                  <a:lnTo>
                    <a:pt x="317500" y="298981"/>
                  </a:lnTo>
                  <a:lnTo>
                    <a:pt x="0" y="184681"/>
                  </a:lnTo>
                  <a:lnTo>
                    <a:pt x="0" y="0"/>
                  </a:lnTo>
                  <a:lnTo>
                    <a:pt x="635000" y="0"/>
                  </a:lnTo>
                  <a:close/>
                </a:path>
              </a:pathLst>
            </a:custGeom>
            <a:solidFill>
              <a:srgbClr val="0A6354"/>
            </a:solidFill>
            <a:ln cap="sq">
              <a:noFill/>
              <a:prstDash val="solid"/>
              <a:miter/>
            </a:ln>
          </p:spPr>
        </p:sp>
        <p:sp>
          <p:nvSpPr>
            <p:cNvPr id="32" name="TextBox 32">
              <a:extLst>
                <a:ext uri="{FF2B5EF4-FFF2-40B4-BE49-F238E27FC236}">
                  <a16:creationId xmlns:a16="http://schemas.microsoft.com/office/drawing/2014/main" id="{C46D8115-1620-1E34-9698-96AF0E53D767}"/>
                </a:ext>
              </a:extLst>
            </p:cNvPr>
            <p:cNvSpPr txBox="1"/>
            <p:nvPr/>
          </p:nvSpPr>
          <p:spPr>
            <a:xfrm>
              <a:off x="0" y="-47625"/>
              <a:ext cx="635000" cy="23230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33" name="Group 33">
            <a:extLst>
              <a:ext uri="{FF2B5EF4-FFF2-40B4-BE49-F238E27FC236}">
                <a16:creationId xmlns:a16="http://schemas.microsoft.com/office/drawing/2014/main" id="{4CE34A70-E816-7AFB-D74B-77832AEE5CCF}"/>
              </a:ext>
            </a:extLst>
          </p:cNvPr>
          <p:cNvGrpSpPr/>
          <p:nvPr/>
        </p:nvGrpSpPr>
        <p:grpSpPr>
          <a:xfrm>
            <a:off x="1407710" y="2689081"/>
            <a:ext cx="4788131" cy="1139717"/>
            <a:chOff x="0" y="0"/>
            <a:chExt cx="1192565" cy="277707"/>
          </a:xfrm>
        </p:grpSpPr>
        <p:sp>
          <p:nvSpPr>
            <p:cNvPr id="34" name="Freeform 34">
              <a:extLst>
                <a:ext uri="{FF2B5EF4-FFF2-40B4-BE49-F238E27FC236}">
                  <a16:creationId xmlns:a16="http://schemas.microsoft.com/office/drawing/2014/main" id="{08A3C968-9A0D-9929-3FEB-91B68FFEA88E}"/>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sp>
        <p:sp>
          <p:nvSpPr>
            <p:cNvPr id="35" name="TextBox 35">
              <a:extLst>
                <a:ext uri="{FF2B5EF4-FFF2-40B4-BE49-F238E27FC236}">
                  <a16:creationId xmlns:a16="http://schemas.microsoft.com/office/drawing/2014/main" id="{74D7DBFF-E366-8EDC-A47F-24632AF5F2D6}"/>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68" name="TextBox 68">
            <a:extLst>
              <a:ext uri="{FF2B5EF4-FFF2-40B4-BE49-F238E27FC236}">
                <a16:creationId xmlns:a16="http://schemas.microsoft.com/office/drawing/2014/main" id="{54703B79-E574-1EF5-E409-E0F0FC1063CD}"/>
              </a:ext>
            </a:extLst>
          </p:cNvPr>
          <p:cNvSpPr txBox="1"/>
          <p:nvPr/>
        </p:nvSpPr>
        <p:spPr>
          <a:xfrm>
            <a:off x="1424159" y="2733791"/>
            <a:ext cx="4771682" cy="1010598"/>
          </a:xfrm>
          <a:prstGeom prst="rect">
            <a:avLst/>
          </a:prstGeom>
        </p:spPr>
        <p:txBody>
          <a:bodyPr wrap="square" lIns="0" tIns="0" rIns="0" bIns="0" rtlCol="0" anchor="t">
            <a:spAutoFit/>
          </a:bodyPr>
          <a:lstStyle/>
          <a:p>
            <a:pPr marL="0" marR="0" lvl="0" indent="0" algn="ctr" defTabSz="914400" rtl="0" eaLnBrk="1" fontAlgn="auto" latinLnBrk="0" hangingPunct="1">
              <a:lnSpc>
                <a:spcPts val="2660"/>
              </a:lnSpc>
              <a:spcBef>
                <a:spcPts val="0"/>
              </a:spcBef>
              <a:spcAft>
                <a:spcPts val="0"/>
              </a:spcAft>
              <a:buClrTx/>
              <a:buSzTx/>
              <a:buFontTx/>
              <a:buNone/>
              <a:tabLst/>
              <a:defRPr/>
            </a:pP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Trường hợp giá đất cụ thể </a:t>
            </a: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được </a:t>
            </a:r>
            <a:b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áp </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dụng để tính tiền bồi thường khi Nhà nước thu hồi đất </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69" name="TextBox 69">
            <a:extLst>
              <a:ext uri="{FF2B5EF4-FFF2-40B4-BE49-F238E27FC236}">
                <a16:creationId xmlns:a16="http://schemas.microsoft.com/office/drawing/2014/main" id="{36AEFF5E-B01E-647D-3013-AA3175C950D2}"/>
              </a:ext>
            </a:extLst>
          </p:cNvPr>
          <p:cNvSpPr txBox="1"/>
          <p:nvPr/>
        </p:nvSpPr>
        <p:spPr>
          <a:xfrm>
            <a:off x="254191" y="2746862"/>
            <a:ext cx="1058538" cy="1117742"/>
          </a:xfrm>
          <a:prstGeom prst="rect">
            <a:avLst/>
          </a:prstGeom>
        </p:spPr>
        <p:txBody>
          <a:bodyPr wrap="square" lIns="0" tIns="0" rIns="0" bIns="0" rtlCol="0" anchor="t">
            <a:spAutoFit/>
          </a:bodyPr>
          <a:lstStyle/>
          <a:p>
            <a:pPr marL="0" marR="0" lvl="0" indent="0" algn="l" defTabSz="914400" rtl="0" eaLnBrk="1" fontAlgn="auto" latinLnBrk="0" hangingPunct="1">
              <a:lnSpc>
                <a:spcPts val="9799"/>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10</a:t>
            </a:r>
          </a:p>
        </p:txBody>
      </p:sp>
      <p:sp>
        <p:nvSpPr>
          <p:cNvPr id="71" name="TextBox 71">
            <a:extLst>
              <a:ext uri="{FF2B5EF4-FFF2-40B4-BE49-F238E27FC236}">
                <a16:creationId xmlns:a16="http://schemas.microsoft.com/office/drawing/2014/main" id="{8E26B8FA-A87B-4B8D-71AB-301F685C6433}"/>
              </a:ext>
            </a:extLst>
          </p:cNvPr>
          <p:cNvSpPr txBox="1"/>
          <p:nvPr/>
        </p:nvSpPr>
        <p:spPr>
          <a:xfrm>
            <a:off x="226767" y="6865589"/>
            <a:ext cx="915091"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11</a:t>
            </a:r>
          </a:p>
        </p:txBody>
      </p:sp>
      <p:sp>
        <p:nvSpPr>
          <p:cNvPr id="72" name="TextBox 72">
            <a:extLst>
              <a:ext uri="{FF2B5EF4-FFF2-40B4-BE49-F238E27FC236}">
                <a16:creationId xmlns:a16="http://schemas.microsoft.com/office/drawing/2014/main" id="{84B83953-4AE6-B6AB-F4B6-4E9172B3791F}"/>
              </a:ext>
            </a:extLst>
          </p:cNvPr>
          <p:cNvSpPr txBox="1"/>
          <p:nvPr/>
        </p:nvSpPr>
        <p:spPr>
          <a:xfrm>
            <a:off x="304109" y="10640216"/>
            <a:ext cx="915091" cy="1117742"/>
          </a:xfrm>
          <a:prstGeom prst="rect">
            <a:avLst/>
          </a:prstGeom>
        </p:spPr>
        <p:txBody>
          <a:bodyPr wrap="square"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rPr>
              <a:t>12</a:t>
            </a:r>
          </a:p>
        </p:txBody>
      </p:sp>
      <p:sp>
        <p:nvSpPr>
          <p:cNvPr id="73" name="TextBox 73">
            <a:extLst>
              <a:ext uri="{FF2B5EF4-FFF2-40B4-BE49-F238E27FC236}">
                <a16:creationId xmlns:a16="http://schemas.microsoft.com/office/drawing/2014/main" id="{9691E289-C7AF-DD18-D737-CF9648B1EB77}"/>
              </a:ext>
            </a:extLst>
          </p:cNvPr>
          <p:cNvSpPr txBox="1"/>
          <p:nvPr/>
        </p:nvSpPr>
        <p:spPr>
          <a:xfrm>
            <a:off x="1351012" y="3902563"/>
            <a:ext cx="5256565" cy="2769989"/>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Trường hợp giá đất cụ thể được áp dụng để tính tiền bồi thường khi Nhà nước thu hồi đất theo quy định tại điểm e khoản 1 Điều 160 Luật Đất đai thì cơ quan có chức năng quản lý đất đai cung cấp phương án giá đất đã được tiếp thu hoàn thiện theo quy định cho đơn vị, tổ chức thực hiện nhiệm vụ bồi thường, hỗ trợ, tái định cư để đưa vào phương án bồi thường, hỗ trợ, tái định cư theo quy định của pháp luật về bồi thường, hỗ trợ, tái định cư</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75" name="TextBox 75">
            <a:extLst>
              <a:ext uri="{FF2B5EF4-FFF2-40B4-BE49-F238E27FC236}">
                <a16:creationId xmlns:a16="http://schemas.microsoft.com/office/drawing/2014/main" id="{D9E59C6A-3E80-3141-A75B-6DCE911903FE}"/>
              </a:ext>
            </a:extLst>
          </p:cNvPr>
          <p:cNvSpPr txBox="1"/>
          <p:nvPr/>
        </p:nvSpPr>
        <p:spPr>
          <a:xfrm>
            <a:off x="1227413" y="8205126"/>
            <a:ext cx="5305728" cy="2215991"/>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Cơ quan có chức năng quản lý đất đai lưu trữ và cập nhật vào cơ sở dữ liệu quốc gia về đất đai và công khai trên Cổng thông tin điện tử toàn bộ kết quả định giá đất cụ thể tại địa phương. Hồ sơ định giá đất cụ thể được lưu giữ ít nhất là mười năm, kể từ ngày có quyết định có phê duyệt giá đất cụ thể của cơ quan nhà nước có thẩm quyền, trừ trường hợp pháp luật có quy định khác</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0" name="TextBox 80">
            <a:extLst>
              <a:ext uri="{FF2B5EF4-FFF2-40B4-BE49-F238E27FC236}">
                <a16:creationId xmlns:a16="http://schemas.microsoft.com/office/drawing/2014/main" id="{CAF780D0-5264-CF2E-2197-1C2FA516D897}"/>
              </a:ext>
            </a:extLst>
          </p:cNvPr>
          <p:cNvSpPr txBox="1"/>
          <p:nvPr/>
        </p:nvSpPr>
        <p:spPr>
          <a:xfrm>
            <a:off x="1185115" y="12120760"/>
            <a:ext cx="5361992" cy="1661993"/>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Trong thời gian không quá 15 ngày kể từ ngày Chủ tịch Ủy ban nhân dân cấp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tỉnh</a:t>
            </a: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quyết định giá đất cụ thể, cơ quan có chức năng quản lý đất đai gửi kết quả xác định giá đất cụ thể về Bộ Nông nghiệp và Môi trường theo Mẫu số 43 của Phụ lục I ban hành kèm theo Nghị định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số</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151/2025/NĐ-CP</a:t>
            </a:r>
            <a:r>
              <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pSp>
        <p:nvGrpSpPr>
          <p:cNvPr id="81" name="Group 42">
            <a:extLst>
              <a:ext uri="{FF2B5EF4-FFF2-40B4-BE49-F238E27FC236}">
                <a16:creationId xmlns:a16="http://schemas.microsoft.com/office/drawing/2014/main" id="{8C498BF4-418F-28E8-228B-4B5ED20AC72F}"/>
              </a:ext>
            </a:extLst>
          </p:cNvPr>
          <p:cNvGrpSpPr/>
          <p:nvPr/>
        </p:nvGrpSpPr>
        <p:grpSpPr>
          <a:xfrm>
            <a:off x="1386502" y="10523189"/>
            <a:ext cx="4589565" cy="1350451"/>
            <a:chOff x="-8560" y="-47625"/>
            <a:chExt cx="1201125" cy="326721"/>
          </a:xfrm>
        </p:grpSpPr>
        <p:sp>
          <p:nvSpPr>
            <p:cNvPr id="82" name="Freeform 43">
              <a:extLst>
                <a:ext uri="{FF2B5EF4-FFF2-40B4-BE49-F238E27FC236}">
                  <a16:creationId xmlns:a16="http://schemas.microsoft.com/office/drawing/2014/main" id="{6771BC40-81A6-CC38-947B-C1F01ADB930B}"/>
                </a:ext>
              </a:extLst>
            </p:cNvPr>
            <p:cNvSpPr/>
            <p:nvPr/>
          </p:nvSpPr>
          <p:spPr>
            <a:xfrm>
              <a:off x="-8560" y="1389"/>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83" name="TextBox 44">
              <a:extLst>
                <a:ext uri="{FF2B5EF4-FFF2-40B4-BE49-F238E27FC236}">
                  <a16:creationId xmlns:a16="http://schemas.microsoft.com/office/drawing/2014/main" id="{15737F07-9848-0E25-F6A0-71729A9552A2}"/>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85" name="Rectangle 84"/>
          <p:cNvSpPr/>
          <p:nvPr/>
        </p:nvSpPr>
        <p:spPr>
          <a:xfrm>
            <a:off x="1421191" y="10935824"/>
            <a:ext cx="4461208" cy="70788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ửi kết quả xác định giá đất cụ thể về Bộ Nông nghiệp và Môi trường </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90" name="TextBox 35">
            <a:extLst>
              <a:ext uri="{FF2B5EF4-FFF2-40B4-BE49-F238E27FC236}">
                <a16:creationId xmlns:a16="http://schemas.microsoft.com/office/drawing/2014/main" id="{74D7DBFF-E366-8EDC-A47F-24632AF5F2D6}"/>
              </a:ext>
            </a:extLst>
          </p:cNvPr>
          <p:cNvSpPr txBox="1"/>
          <p:nvPr/>
        </p:nvSpPr>
        <p:spPr>
          <a:xfrm>
            <a:off x="1482151" y="7015863"/>
            <a:ext cx="4207387" cy="27424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nvGrpSpPr>
          <p:cNvPr id="94" name="Group 33">
            <a:extLst>
              <a:ext uri="{FF2B5EF4-FFF2-40B4-BE49-F238E27FC236}">
                <a16:creationId xmlns:a16="http://schemas.microsoft.com/office/drawing/2014/main" id="{4CE34A70-E816-7AFB-D74B-77832AEE5CCF}"/>
              </a:ext>
            </a:extLst>
          </p:cNvPr>
          <p:cNvGrpSpPr/>
          <p:nvPr/>
        </p:nvGrpSpPr>
        <p:grpSpPr>
          <a:xfrm>
            <a:off x="838200" y="6858000"/>
            <a:ext cx="5227604" cy="1158054"/>
            <a:chOff x="0" y="-47625"/>
            <a:chExt cx="1302023" cy="606195"/>
          </a:xfrm>
        </p:grpSpPr>
        <p:sp>
          <p:nvSpPr>
            <p:cNvPr id="95" name="Freeform 34">
              <a:extLst>
                <a:ext uri="{FF2B5EF4-FFF2-40B4-BE49-F238E27FC236}">
                  <a16:creationId xmlns:a16="http://schemas.microsoft.com/office/drawing/2014/main" id="{08A3C968-9A0D-9929-3FEB-91B68FFEA88E}"/>
                </a:ext>
              </a:extLst>
            </p:cNvPr>
            <p:cNvSpPr/>
            <p:nvPr/>
          </p:nvSpPr>
          <p:spPr>
            <a:xfrm>
              <a:off x="109458" y="-47625"/>
              <a:ext cx="1192565" cy="606195"/>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L</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ưu trữ và cập nhật vào cơ </a:t>
              </a: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sở </a:t>
              </a:r>
              <a:b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vi-VN"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dữ </a:t>
              </a:r>
              <a:r>
                <a:rPr kumimoji="0" lang="vi-VN"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liệu quốc gia về đất đai</a:t>
              </a:r>
              <a:endParaRPr kumimoji="0" 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96" name="TextBox 35">
              <a:extLst>
                <a:ext uri="{FF2B5EF4-FFF2-40B4-BE49-F238E27FC236}">
                  <a16:creationId xmlns:a16="http://schemas.microsoft.com/office/drawing/2014/main" id="{74D7DBFF-E366-8EDC-A47F-24632AF5F2D6}"/>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2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5" name="TextBox 84">
            <a:extLst>
              <a:ext uri="{FF2B5EF4-FFF2-40B4-BE49-F238E27FC236}">
                <a16:creationId xmlns:a16="http://schemas.microsoft.com/office/drawing/2014/main" id="{F9AE8555-A773-23D3-74F0-E18078EA5FE7}"/>
              </a:ext>
            </a:extLst>
          </p:cNvPr>
          <p:cNvSpPr txBox="1"/>
          <p:nvPr/>
        </p:nvSpPr>
        <p:spPr>
          <a:xfrm>
            <a:off x="110601" y="-78014"/>
            <a:ext cx="7398798" cy="1593513"/>
          </a:xfrm>
          <a:prstGeom prst="rect">
            <a:avLst/>
          </a:prstGeom>
        </p:spPr>
        <p:txBody>
          <a:bodyPr lIns="0" tIns="0" rIns="0" bIns="0" rtlCol="0" anchor="t">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TRÌNH TỰ ĐỊNH GIÁ ĐẤT CỤ THỂ ĐỐI VỚI </a:t>
            </a:r>
            <a:b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b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CÁC TRƯỜNG HỢP THUỘC THẨM QUYỀN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CỦA CHỦ TỊCH UỶ BAN NHÂN DÂN CẤP TỈNH</a:t>
            </a:r>
            <a:endParaRPr kumimoji="0" lang="en-US" sz="2400" b="1" i="0" u="none" strike="noStrike" kern="1200" cap="none" spc="237" normalizeH="0" baseline="0" noProof="0" dirty="0">
              <a:ln>
                <a:noFill/>
              </a:ln>
              <a:solidFill>
                <a:prstClr val="white"/>
              </a:solidFill>
              <a:effectLst/>
              <a:uLnTx/>
              <a:uFillTx/>
              <a:latin typeface="Arial" panose="020B0604020202020204" pitchFamily="34" charset="0"/>
              <a:ea typeface="Anton"/>
              <a:cs typeface="Arial" panose="020B0604020202020204" pitchFamily="34" charset="0"/>
              <a:sym typeface="Anton"/>
            </a:endParaRPr>
          </a:p>
        </p:txBody>
      </p:sp>
    </p:spTree>
    <p:extLst>
      <p:ext uri="{BB962C8B-B14F-4D97-AF65-F5344CB8AC3E}">
        <p14:creationId xmlns:p14="http://schemas.microsoft.com/office/powerpoint/2010/main" val="255097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37669-85C4-4907-0808-AB652E7BB4F7}"/>
            </a:ext>
          </a:extLst>
        </p:cNvPr>
        <p:cNvGrpSpPr/>
        <p:nvPr/>
      </p:nvGrpSpPr>
      <p:grpSpPr>
        <a:xfrm>
          <a:off x="0" y="0"/>
          <a:ext cx="0" cy="0"/>
          <a:chOff x="0" y="0"/>
          <a:chExt cx="0" cy="0"/>
        </a:xfrm>
      </p:grpSpPr>
      <p:sp>
        <p:nvSpPr>
          <p:cNvPr id="17" name="Freeform 17">
            <a:extLst>
              <a:ext uri="{FF2B5EF4-FFF2-40B4-BE49-F238E27FC236}">
                <a16:creationId xmlns:a16="http://schemas.microsoft.com/office/drawing/2014/main" id="{CCE0E6BB-D3F8-FB1B-2E76-ED786E1A8663}"/>
              </a:ext>
            </a:extLst>
          </p:cNvPr>
          <p:cNvSpPr/>
          <p:nvPr/>
        </p:nvSpPr>
        <p:spPr>
          <a:xfrm>
            <a:off x="457200" y="12216957"/>
            <a:ext cx="790623" cy="1085517"/>
          </a:xfrm>
          <a:custGeom>
            <a:avLst/>
            <a:gdLst/>
            <a:ahLst/>
            <a:cxnLst/>
            <a:rect l="l" t="t" r="r" b="b"/>
            <a:pathLst>
              <a:path w="971983" h="1326527">
                <a:moveTo>
                  <a:pt x="0" y="0"/>
                </a:moveTo>
                <a:lnTo>
                  <a:pt x="971983" y="0"/>
                </a:lnTo>
                <a:lnTo>
                  <a:pt x="971983" y="1326527"/>
                </a:lnTo>
                <a:lnTo>
                  <a:pt x="0" y="1326527"/>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sp>
      <p:grpSp>
        <p:nvGrpSpPr>
          <p:cNvPr id="26" name="Group 26">
            <a:extLst>
              <a:ext uri="{FF2B5EF4-FFF2-40B4-BE49-F238E27FC236}">
                <a16:creationId xmlns:a16="http://schemas.microsoft.com/office/drawing/2014/main" id="{EF683668-56A4-4215-8B27-29207F269276}"/>
              </a:ext>
            </a:extLst>
          </p:cNvPr>
          <p:cNvGrpSpPr/>
          <p:nvPr/>
        </p:nvGrpSpPr>
        <p:grpSpPr>
          <a:xfrm>
            <a:off x="6427853" y="-236266"/>
            <a:ext cx="860295" cy="1245209"/>
            <a:chOff x="0" y="0"/>
            <a:chExt cx="1147060" cy="1660278"/>
          </a:xfrm>
        </p:grpSpPr>
        <p:sp>
          <p:nvSpPr>
            <p:cNvPr id="27" name="Freeform 27">
              <a:extLst>
                <a:ext uri="{FF2B5EF4-FFF2-40B4-BE49-F238E27FC236}">
                  <a16:creationId xmlns:a16="http://schemas.microsoft.com/office/drawing/2014/main" id="{0487249E-FB45-BE4A-116D-7E8679CFA042}"/>
                </a:ext>
              </a:extLst>
            </p:cNvPr>
            <p:cNvSpPr/>
            <p:nvPr/>
          </p:nvSpPr>
          <p:spPr>
            <a:xfrm rot="5400000">
              <a:off x="84465" y="597683"/>
              <a:ext cx="978129" cy="1147060"/>
            </a:xfrm>
            <a:custGeom>
              <a:avLst/>
              <a:gdLst/>
              <a:ahLst/>
              <a:cxnLst/>
              <a:rect l="l" t="t" r="r" b="b"/>
              <a:pathLst>
                <a:path w="978129" h="1147060">
                  <a:moveTo>
                    <a:pt x="0" y="0"/>
                  </a:moveTo>
                  <a:lnTo>
                    <a:pt x="978130" y="0"/>
                  </a:lnTo>
                  <a:lnTo>
                    <a:pt x="978130" y="1147060"/>
                  </a:lnTo>
                  <a:lnTo>
                    <a:pt x="0" y="1147060"/>
                  </a:lnTo>
                  <a:lnTo>
                    <a:pt x="0" y="0"/>
                  </a:lnTo>
                  <a:close/>
                </a:path>
              </a:pathLst>
            </a:custGeom>
            <a:blipFill>
              <a:blip r:embed="rId4">
                <a:alphaModFix amt="18240"/>
                <a:extLst>
                  <a:ext uri="{96DAC541-7B7A-43D3-8B79-37D633B846F1}">
                    <asvg:svgBlip xmlns:asvg="http://schemas.microsoft.com/office/drawing/2016/SVG/main" r:embed="rId5"/>
                  </a:ext>
                </a:extLst>
              </a:blip>
              <a:stretch>
                <a:fillRect/>
              </a:stretch>
            </a:blipFill>
          </p:spPr>
        </p:sp>
        <p:sp>
          <p:nvSpPr>
            <p:cNvPr id="28" name="Freeform 28">
              <a:extLst>
                <a:ext uri="{FF2B5EF4-FFF2-40B4-BE49-F238E27FC236}">
                  <a16:creationId xmlns:a16="http://schemas.microsoft.com/office/drawing/2014/main" id="{029DEDE0-1DFA-7117-79FD-A1C464EC0C1C}"/>
                </a:ext>
              </a:extLst>
            </p:cNvPr>
            <p:cNvSpPr/>
            <p:nvPr/>
          </p:nvSpPr>
          <p:spPr>
            <a:xfrm rot="5400000">
              <a:off x="204175" y="285668"/>
              <a:ext cx="738710" cy="866291"/>
            </a:xfrm>
            <a:custGeom>
              <a:avLst/>
              <a:gdLst/>
              <a:ahLst/>
              <a:cxnLst/>
              <a:rect l="l" t="t" r="r" b="b"/>
              <a:pathLst>
                <a:path w="738710" h="866291">
                  <a:moveTo>
                    <a:pt x="0" y="0"/>
                  </a:moveTo>
                  <a:lnTo>
                    <a:pt x="738710" y="0"/>
                  </a:lnTo>
                  <a:lnTo>
                    <a:pt x="738710" y="866291"/>
                  </a:lnTo>
                  <a:lnTo>
                    <a:pt x="0" y="866291"/>
                  </a:lnTo>
                  <a:lnTo>
                    <a:pt x="0" y="0"/>
                  </a:lnTo>
                  <a:close/>
                </a:path>
              </a:pathLst>
            </a:custGeom>
            <a:blipFill>
              <a:blip r:embed="rId4">
                <a:alphaModFix amt="18240"/>
                <a:extLst>
                  <a:ext uri="{96DAC541-7B7A-43D3-8B79-37D633B846F1}">
                    <asvg:svgBlip xmlns:asvg="http://schemas.microsoft.com/office/drawing/2016/SVG/main" r:embed="rId5"/>
                  </a:ext>
                </a:extLst>
              </a:blip>
              <a:stretch>
                <a:fillRect/>
              </a:stretch>
            </a:blipFill>
            <a:ln cap="sq">
              <a:noFill/>
              <a:prstDash val="solid"/>
              <a:miter/>
            </a:ln>
          </p:spPr>
        </p:sp>
        <p:sp>
          <p:nvSpPr>
            <p:cNvPr id="29" name="Freeform 29">
              <a:extLst>
                <a:ext uri="{FF2B5EF4-FFF2-40B4-BE49-F238E27FC236}">
                  <a16:creationId xmlns:a16="http://schemas.microsoft.com/office/drawing/2014/main" id="{828DE544-6931-8CB9-9681-3DA6E90EE5B2}"/>
                </a:ext>
              </a:extLst>
            </p:cNvPr>
            <p:cNvSpPr/>
            <p:nvPr/>
          </p:nvSpPr>
          <p:spPr>
            <a:xfrm rot="5400000">
              <a:off x="288807" y="-49174"/>
              <a:ext cx="569446" cy="667794"/>
            </a:xfrm>
            <a:custGeom>
              <a:avLst/>
              <a:gdLst/>
              <a:ahLst/>
              <a:cxnLst/>
              <a:rect l="l" t="t" r="r" b="b"/>
              <a:pathLst>
                <a:path w="569446" h="667794">
                  <a:moveTo>
                    <a:pt x="0" y="0"/>
                  </a:moveTo>
                  <a:lnTo>
                    <a:pt x="569446" y="0"/>
                  </a:lnTo>
                  <a:lnTo>
                    <a:pt x="569446" y="667794"/>
                  </a:lnTo>
                  <a:lnTo>
                    <a:pt x="0" y="667794"/>
                  </a:lnTo>
                  <a:lnTo>
                    <a:pt x="0" y="0"/>
                  </a:lnTo>
                  <a:close/>
                </a:path>
              </a:pathLst>
            </a:custGeom>
            <a:blipFill>
              <a:blip r:embed="rId4">
                <a:alphaModFix amt="18240"/>
                <a:extLst>
                  <a:ext uri="{96DAC541-7B7A-43D3-8B79-37D633B846F1}">
                    <asvg:svgBlip xmlns:asvg="http://schemas.microsoft.com/office/drawing/2016/SVG/main" r:embed="rId5"/>
                  </a:ext>
                </a:extLst>
              </a:blip>
              <a:stretch>
                <a:fillRect/>
              </a:stretch>
            </a:blipFill>
            <a:ln cap="sq">
              <a:noFill/>
              <a:prstDash val="solid"/>
              <a:miter/>
            </a:ln>
          </p:spPr>
        </p:sp>
      </p:grpSp>
      <p:grpSp>
        <p:nvGrpSpPr>
          <p:cNvPr id="30" name="Group 30">
            <a:extLst>
              <a:ext uri="{FF2B5EF4-FFF2-40B4-BE49-F238E27FC236}">
                <a16:creationId xmlns:a16="http://schemas.microsoft.com/office/drawing/2014/main" id="{6377A2FA-828A-EC97-F452-21D30904FDB4}"/>
              </a:ext>
            </a:extLst>
          </p:cNvPr>
          <p:cNvGrpSpPr/>
          <p:nvPr/>
        </p:nvGrpSpPr>
        <p:grpSpPr>
          <a:xfrm>
            <a:off x="0" y="0"/>
            <a:ext cx="7620000" cy="1875664"/>
            <a:chOff x="0" y="0"/>
            <a:chExt cx="635000" cy="298981"/>
          </a:xfrm>
        </p:grpSpPr>
        <p:sp>
          <p:nvSpPr>
            <p:cNvPr id="31" name="Freeform 31">
              <a:extLst>
                <a:ext uri="{FF2B5EF4-FFF2-40B4-BE49-F238E27FC236}">
                  <a16:creationId xmlns:a16="http://schemas.microsoft.com/office/drawing/2014/main" id="{AA76AB27-601F-967F-DB99-CAFD5E1D1E02}"/>
                </a:ext>
              </a:extLst>
            </p:cNvPr>
            <p:cNvSpPr/>
            <p:nvPr/>
          </p:nvSpPr>
          <p:spPr>
            <a:xfrm>
              <a:off x="0" y="0"/>
              <a:ext cx="635000" cy="298981"/>
            </a:xfrm>
            <a:custGeom>
              <a:avLst/>
              <a:gdLst/>
              <a:ahLst/>
              <a:cxnLst/>
              <a:rect l="l" t="t" r="r" b="b"/>
              <a:pathLst>
                <a:path w="635000" h="298981">
                  <a:moveTo>
                    <a:pt x="635000" y="0"/>
                  </a:moveTo>
                  <a:lnTo>
                    <a:pt x="635000" y="184681"/>
                  </a:lnTo>
                  <a:lnTo>
                    <a:pt x="317500" y="298981"/>
                  </a:lnTo>
                  <a:lnTo>
                    <a:pt x="0" y="184681"/>
                  </a:lnTo>
                  <a:lnTo>
                    <a:pt x="0" y="0"/>
                  </a:lnTo>
                  <a:lnTo>
                    <a:pt x="635000" y="0"/>
                  </a:lnTo>
                  <a:close/>
                </a:path>
              </a:pathLst>
            </a:custGeom>
            <a:solidFill>
              <a:srgbClr val="0A6354"/>
            </a:solidFill>
            <a:ln cap="sq">
              <a:noFill/>
              <a:prstDash val="solid"/>
              <a:miter/>
            </a:ln>
          </p:spPr>
        </p:sp>
        <p:sp>
          <p:nvSpPr>
            <p:cNvPr id="32" name="TextBox 32">
              <a:extLst>
                <a:ext uri="{FF2B5EF4-FFF2-40B4-BE49-F238E27FC236}">
                  <a16:creationId xmlns:a16="http://schemas.microsoft.com/office/drawing/2014/main" id="{5D1D6EB1-27B4-28AF-F860-2B49B726EB95}"/>
                </a:ext>
              </a:extLst>
            </p:cNvPr>
            <p:cNvSpPr txBox="1"/>
            <p:nvPr/>
          </p:nvSpPr>
          <p:spPr>
            <a:xfrm>
              <a:off x="0" y="-47625"/>
              <a:ext cx="635000" cy="232306"/>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36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3" name="Group 33">
            <a:extLst>
              <a:ext uri="{FF2B5EF4-FFF2-40B4-BE49-F238E27FC236}">
                <a16:creationId xmlns:a16="http://schemas.microsoft.com/office/drawing/2014/main" id="{205B6B72-C20E-7FC2-68AF-250E94B8DC22}"/>
              </a:ext>
            </a:extLst>
          </p:cNvPr>
          <p:cNvGrpSpPr/>
          <p:nvPr/>
        </p:nvGrpSpPr>
        <p:grpSpPr>
          <a:xfrm>
            <a:off x="1415523" y="2482851"/>
            <a:ext cx="3972690" cy="781050"/>
            <a:chOff x="0" y="0"/>
            <a:chExt cx="1192565" cy="277707"/>
          </a:xfrm>
        </p:grpSpPr>
        <p:sp>
          <p:nvSpPr>
            <p:cNvPr id="34" name="Freeform 34">
              <a:extLst>
                <a:ext uri="{FF2B5EF4-FFF2-40B4-BE49-F238E27FC236}">
                  <a16:creationId xmlns:a16="http://schemas.microsoft.com/office/drawing/2014/main" id="{A5DF24FC-CC4C-A338-C374-CBECCB1FDE24}"/>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p:spPr>
        </p:sp>
        <p:sp>
          <p:nvSpPr>
            <p:cNvPr id="35" name="TextBox 35">
              <a:extLst>
                <a:ext uri="{FF2B5EF4-FFF2-40B4-BE49-F238E27FC236}">
                  <a16:creationId xmlns:a16="http://schemas.microsoft.com/office/drawing/2014/main" id="{107E477A-E5CF-8CED-4B0D-3E61D5198EF7}"/>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42" name="Group 42">
            <a:extLst>
              <a:ext uri="{FF2B5EF4-FFF2-40B4-BE49-F238E27FC236}">
                <a16:creationId xmlns:a16="http://schemas.microsoft.com/office/drawing/2014/main" id="{C94E93E9-209C-FA27-F748-67368B8D2D5F}"/>
              </a:ext>
            </a:extLst>
          </p:cNvPr>
          <p:cNvGrpSpPr/>
          <p:nvPr/>
        </p:nvGrpSpPr>
        <p:grpSpPr>
          <a:xfrm>
            <a:off x="1438297" y="10677738"/>
            <a:ext cx="3354088" cy="781050"/>
            <a:chOff x="0" y="0"/>
            <a:chExt cx="1192565" cy="277707"/>
          </a:xfrm>
        </p:grpSpPr>
        <p:sp>
          <p:nvSpPr>
            <p:cNvPr id="43" name="Freeform 43">
              <a:extLst>
                <a:ext uri="{FF2B5EF4-FFF2-40B4-BE49-F238E27FC236}">
                  <a16:creationId xmlns:a16="http://schemas.microsoft.com/office/drawing/2014/main" id="{06B70549-2A60-5DB1-EDAB-0067E09E9501}"/>
                </a:ext>
              </a:extLst>
            </p:cNvPr>
            <p:cNvSpPr/>
            <p:nvPr/>
          </p:nvSpPr>
          <p:spPr>
            <a:xfrm>
              <a:off x="0" y="0"/>
              <a:ext cx="1192565" cy="277707"/>
            </a:xfrm>
            <a:custGeom>
              <a:avLst/>
              <a:gdLst/>
              <a:ahLst/>
              <a:cxnLst/>
              <a:rect l="l" t="t" r="r" b="b"/>
              <a:pathLst>
                <a:path w="1192565" h="277707">
                  <a:moveTo>
                    <a:pt x="46164" y="0"/>
                  </a:moveTo>
                  <a:lnTo>
                    <a:pt x="1146401" y="0"/>
                  </a:lnTo>
                  <a:cubicBezTo>
                    <a:pt x="1158644" y="0"/>
                    <a:pt x="1170386" y="4864"/>
                    <a:pt x="1179043" y="13521"/>
                  </a:cubicBezTo>
                  <a:cubicBezTo>
                    <a:pt x="1187701" y="22179"/>
                    <a:pt x="1192565" y="33921"/>
                    <a:pt x="1192565" y="46164"/>
                  </a:cubicBezTo>
                  <a:lnTo>
                    <a:pt x="1192565" y="231543"/>
                  </a:lnTo>
                  <a:cubicBezTo>
                    <a:pt x="1192565" y="257038"/>
                    <a:pt x="1171896" y="277707"/>
                    <a:pt x="1146401" y="277707"/>
                  </a:cubicBezTo>
                  <a:lnTo>
                    <a:pt x="46164" y="277707"/>
                  </a:lnTo>
                  <a:cubicBezTo>
                    <a:pt x="33921" y="277707"/>
                    <a:pt x="22179" y="272843"/>
                    <a:pt x="13521" y="264186"/>
                  </a:cubicBezTo>
                  <a:cubicBezTo>
                    <a:pt x="4864" y="255528"/>
                    <a:pt x="0" y="243786"/>
                    <a:pt x="0" y="231543"/>
                  </a:cubicBezTo>
                  <a:lnTo>
                    <a:pt x="0" y="46164"/>
                  </a:lnTo>
                  <a:cubicBezTo>
                    <a:pt x="0" y="33921"/>
                    <a:pt x="4864" y="22179"/>
                    <a:pt x="13521" y="13521"/>
                  </a:cubicBezTo>
                  <a:cubicBezTo>
                    <a:pt x="22179" y="4864"/>
                    <a:pt x="33921" y="0"/>
                    <a:pt x="46164" y="0"/>
                  </a:cubicBezTo>
                  <a:close/>
                </a:path>
              </a:pathLst>
            </a:custGeom>
            <a:solidFill>
              <a:srgbClr val="0A6354"/>
            </a:solidFill>
            <a:ln cap="sq">
              <a:noFill/>
              <a:prstDash val="solid"/>
              <a:miter/>
            </a:ln>
          </p:spPr>
        </p:sp>
        <p:sp>
          <p:nvSpPr>
            <p:cNvPr id="44" name="TextBox 44">
              <a:extLst>
                <a:ext uri="{FF2B5EF4-FFF2-40B4-BE49-F238E27FC236}">
                  <a16:creationId xmlns:a16="http://schemas.microsoft.com/office/drawing/2014/main" id="{549C0462-1AB4-E57C-7A48-30D66CF3B183}"/>
                </a:ext>
              </a:extLst>
            </p:cNvPr>
            <p:cNvSpPr txBox="1"/>
            <p:nvPr/>
          </p:nvSpPr>
          <p:spPr>
            <a:xfrm>
              <a:off x="0" y="-47625"/>
              <a:ext cx="1192565" cy="32533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grpSp>
        <p:nvGrpSpPr>
          <p:cNvPr id="45" name="Group 45">
            <a:extLst>
              <a:ext uri="{FF2B5EF4-FFF2-40B4-BE49-F238E27FC236}">
                <a16:creationId xmlns:a16="http://schemas.microsoft.com/office/drawing/2014/main" id="{89B0215E-84A2-5BF1-A173-89D4AFB98022}"/>
              </a:ext>
            </a:extLst>
          </p:cNvPr>
          <p:cNvGrpSpPr/>
          <p:nvPr/>
        </p:nvGrpSpPr>
        <p:grpSpPr>
          <a:xfrm>
            <a:off x="1430763" y="12230398"/>
            <a:ext cx="3631650" cy="951572"/>
            <a:chOff x="0" y="0"/>
            <a:chExt cx="1291253" cy="338337"/>
          </a:xfrm>
        </p:grpSpPr>
        <p:sp>
          <p:nvSpPr>
            <p:cNvPr id="46" name="Freeform 46">
              <a:extLst>
                <a:ext uri="{FF2B5EF4-FFF2-40B4-BE49-F238E27FC236}">
                  <a16:creationId xmlns:a16="http://schemas.microsoft.com/office/drawing/2014/main" id="{5C707E2A-A259-4BFE-FD9D-81E4880693AC}"/>
                </a:ext>
              </a:extLst>
            </p:cNvPr>
            <p:cNvSpPr/>
            <p:nvPr/>
          </p:nvSpPr>
          <p:spPr>
            <a:xfrm>
              <a:off x="0" y="0"/>
              <a:ext cx="1291253" cy="338337"/>
            </a:xfrm>
            <a:custGeom>
              <a:avLst/>
              <a:gdLst/>
              <a:ahLst/>
              <a:cxnLst/>
              <a:rect l="l" t="t" r="r" b="b"/>
              <a:pathLst>
                <a:path w="1291253" h="338337">
                  <a:moveTo>
                    <a:pt x="42636" y="0"/>
                  </a:moveTo>
                  <a:lnTo>
                    <a:pt x="1248617" y="0"/>
                  </a:lnTo>
                  <a:cubicBezTo>
                    <a:pt x="1272165" y="0"/>
                    <a:pt x="1291253" y="19089"/>
                    <a:pt x="1291253" y="42636"/>
                  </a:cubicBezTo>
                  <a:lnTo>
                    <a:pt x="1291253" y="295701"/>
                  </a:lnTo>
                  <a:cubicBezTo>
                    <a:pt x="1291253" y="307009"/>
                    <a:pt x="1286761" y="317853"/>
                    <a:pt x="1278766" y="325849"/>
                  </a:cubicBezTo>
                  <a:cubicBezTo>
                    <a:pt x="1270770" y="333845"/>
                    <a:pt x="1259925" y="338337"/>
                    <a:pt x="1248617" y="338337"/>
                  </a:cubicBezTo>
                  <a:lnTo>
                    <a:pt x="42636" y="338337"/>
                  </a:lnTo>
                  <a:cubicBezTo>
                    <a:pt x="31328" y="338337"/>
                    <a:pt x="20484" y="333845"/>
                    <a:pt x="12488" y="325849"/>
                  </a:cubicBezTo>
                  <a:cubicBezTo>
                    <a:pt x="4492" y="317853"/>
                    <a:pt x="0" y="307009"/>
                    <a:pt x="0" y="295701"/>
                  </a:cubicBezTo>
                  <a:lnTo>
                    <a:pt x="0" y="42636"/>
                  </a:lnTo>
                  <a:cubicBezTo>
                    <a:pt x="0" y="31328"/>
                    <a:pt x="4492" y="20484"/>
                    <a:pt x="12488" y="12488"/>
                  </a:cubicBezTo>
                  <a:cubicBezTo>
                    <a:pt x="20484" y="4492"/>
                    <a:pt x="31328" y="0"/>
                    <a:pt x="42636" y="0"/>
                  </a:cubicBezTo>
                  <a:close/>
                </a:path>
              </a:pathLst>
            </a:custGeom>
            <a:solidFill>
              <a:srgbClr val="0A6354"/>
            </a:solidFill>
            <a:ln cap="sq">
              <a:noFill/>
              <a:prstDash val="solid"/>
              <a:miter/>
            </a:ln>
          </p:spPr>
        </p:sp>
        <p:sp>
          <p:nvSpPr>
            <p:cNvPr id="47" name="TextBox 47">
              <a:extLst>
                <a:ext uri="{FF2B5EF4-FFF2-40B4-BE49-F238E27FC236}">
                  <a16:creationId xmlns:a16="http://schemas.microsoft.com/office/drawing/2014/main" id="{095F5F15-1203-9999-EA5E-A9B2E16CE968}"/>
                </a:ext>
              </a:extLst>
            </p:cNvPr>
            <p:cNvSpPr txBox="1"/>
            <p:nvPr/>
          </p:nvSpPr>
          <p:spPr>
            <a:xfrm>
              <a:off x="0" y="-47625"/>
              <a:ext cx="1291253" cy="385962"/>
            </a:xfrm>
            <a:prstGeom prst="rect">
              <a:avLst/>
            </a:prstGeom>
          </p:spPr>
          <p:txBody>
            <a:bodyPr lIns="50800" tIns="50800" rIns="50800" bIns="50800" rtlCol="0" anchor="ctr"/>
            <a:lstStyle/>
            <a:p>
              <a:pPr marL="0" marR="0" lvl="0" indent="0" algn="ctr" defTabSz="914400" rtl="0" eaLnBrk="1" fontAlgn="auto" latinLnBrk="0" hangingPunct="1">
                <a:lnSpc>
                  <a:spcPts val="2240"/>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68" name="TextBox 68">
            <a:extLst>
              <a:ext uri="{FF2B5EF4-FFF2-40B4-BE49-F238E27FC236}">
                <a16:creationId xmlns:a16="http://schemas.microsoft.com/office/drawing/2014/main" id="{C32AEB2A-E613-1909-5494-FA2CFA0CFAA0}"/>
              </a:ext>
            </a:extLst>
          </p:cNvPr>
          <p:cNvSpPr txBox="1"/>
          <p:nvPr/>
        </p:nvSpPr>
        <p:spPr>
          <a:xfrm>
            <a:off x="1503435" y="2666250"/>
            <a:ext cx="3723389" cy="346249"/>
          </a:xfrm>
          <a:prstGeom prst="rect">
            <a:avLst/>
          </a:prstGeom>
        </p:spPr>
        <p:txBody>
          <a:bodyPr wrap="square" lIns="0" tIns="0" rIns="0" bIns="0" rtlCol="0" anchor="t">
            <a:spAutoFit/>
          </a:bodyPr>
          <a:lstStyle/>
          <a:p>
            <a:pPr marL="0" marR="0" lvl="0" indent="0" algn="l" defTabSz="914400" rtl="0" eaLnBrk="1" fontAlgn="auto" latinLnBrk="0" hangingPunct="1">
              <a:lnSpc>
                <a:spcPts val="2660"/>
              </a:lnSpc>
              <a:spcBef>
                <a:spcPts val="0"/>
              </a:spcBef>
              <a:spcAft>
                <a:spcPts val="0"/>
              </a:spcAft>
              <a:buClrTx/>
              <a:buSzTx/>
              <a:buFontTx/>
              <a:buNone/>
              <a:tabLst/>
              <a:defRPr/>
            </a:pP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Thành</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phần</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số</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lượng</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hồ</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sơ</a:t>
            </a:r>
            <a:endPar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69" name="TextBox 69">
            <a:extLst>
              <a:ext uri="{FF2B5EF4-FFF2-40B4-BE49-F238E27FC236}">
                <a16:creationId xmlns:a16="http://schemas.microsoft.com/office/drawing/2014/main" id="{E791BDC0-92BD-E0C1-5D42-B798A026EFD3}"/>
              </a:ext>
            </a:extLst>
          </p:cNvPr>
          <p:cNvSpPr txBox="1"/>
          <p:nvPr/>
        </p:nvSpPr>
        <p:spPr>
          <a:xfrm>
            <a:off x="457200" y="2209800"/>
            <a:ext cx="289392" cy="1098506"/>
          </a:xfrm>
          <a:prstGeom prst="rect">
            <a:avLst/>
          </a:prstGeom>
        </p:spPr>
        <p:txBody>
          <a:bodyPr lIns="0" tIns="0" rIns="0" bIns="0" rtlCol="0" anchor="t">
            <a:spAutoFit/>
          </a:bodyPr>
          <a:lstStyle/>
          <a:p>
            <a:pPr marL="0" marR="0" lvl="0" indent="0" algn="l" defTabSz="914400" rtl="0" eaLnBrk="1" fontAlgn="auto" latinLnBrk="0" hangingPunct="1">
              <a:lnSpc>
                <a:spcPts val="9799"/>
              </a:lnSpc>
              <a:spcBef>
                <a:spcPts val="0"/>
              </a:spcBef>
              <a:spcAft>
                <a:spcPts val="0"/>
              </a:spcAft>
              <a:buClrTx/>
              <a:buSzTx/>
              <a:buFontTx/>
              <a:buNone/>
              <a:tabLst/>
              <a:defRPr/>
            </a:pPr>
            <a:r>
              <a:rPr kumimoji="0" lang="en-US" sz="5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Wingdings" panose="05000000000000000000" pitchFamily="2" charset="2"/>
              </a:rPr>
              <a:t></a:t>
            </a:r>
            <a:endParaRPr kumimoji="0" lang="en-US" sz="5000"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72" name="TextBox 72">
            <a:extLst>
              <a:ext uri="{FF2B5EF4-FFF2-40B4-BE49-F238E27FC236}">
                <a16:creationId xmlns:a16="http://schemas.microsoft.com/office/drawing/2014/main" id="{2C437E27-3A26-8062-5284-CE0E2DC8EB93}"/>
              </a:ext>
            </a:extLst>
          </p:cNvPr>
          <p:cNvSpPr txBox="1"/>
          <p:nvPr/>
        </p:nvSpPr>
        <p:spPr>
          <a:xfrm>
            <a:off x="372240" y="10019261"/>
            <a:ext cx="289392" cy="1147237"/>
          </a:xfrm>
          <a:prstGeom prst="rect">
            <a:avLst/>
          </a:prstGeom>
        </p:spPr>
        <p:txBody>
          <a:bodyPr lIns="0" tIns="0" rIns="0" bIns="0" rtlCol="0" anchor="t">
            <a:spAutoFit/>
          </a:bodyPr>
          <a:lstStyle/>
          <a:p>
            <a:pPr marL="0" marR="0" lvl="0" indent="0" algn="l" defTabSz="914400" rtl="0" eaLnBrk="1" fontAlgn="auto" latinLnBrk="0" hangingPunct="1">
              <a:lnSpc>
                <a:spcPts val="9799"/>
              </a:lnSpc>
              <a:spcBef>
                <a:spcPct val="0"/>
              </a:spcBef>
              <a:spcAft>
                <a:spcPts val="0"/>
              </a:spcAft>
              <a:buClrTx/>
              <a:buSzTx/>
              <a:buFontTx/>
              <a:buNone/>
              <a:tabLst/>
              <a:defRPr/>
            </a:pPr>
            <a:r>
              <a:rPr kumimoji="0" lang="en-US" sz="6999"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Wingdings" panose="05000000000000000000" pitchFamily="2" charset="2"/>
              </a:rPr>
              <a:t></a:t>
            </a:r>
            <a:endParaRPr kumimoji="0" lang="en-US" sz="6999" b="1" i="0" u="none" strike="noStrike" kern="1200" cap="none" spc="0" normalizeH="0" baseline="0" noProof="0" dirty="0">
              <a:ln>
                <a:noFill/>
              </a:ln>
              <a:solidFill>
                <a:srgbClr val="0A6354"/>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73" name="TextBox 73">
            <a:extLst>
              <a:ext uri="{FF2B5EF4-FFF2-40B4-BE49-F238E27FC236}">
                <a16:creationId xmlns:a16="http://schemas.microsoft.com/office/drawing/2014/main" id="{E0A3D0AA-D5E4-ADA5-B5D1-1E5E42816F9D}"/>
              </a:ext>
            </a:extLst>
          </p:cNvPr>
          <p:cNvSpPr txBox="1"/>
          <p:nvPr/>
        </p:nvSpPr>
        <p:spPr>
          <a:xfrm>
            <a:off x="1423057" y="3515663"/>
            <a:ext cx="4520543" cy="7017306"/>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Thành phần hồ sơ</a:t>
            </a:r>
            <a:r>
              <a:rPr kumimoji="0" lang="en-US"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srgbClr val="6B7A83"/>
                </a:solidFill>
                <a:effectLst/>
                <a:uLnTx/>
                <a:uFillTx/>
                <a:latin typeface="Arial" panose="020B0604020202020204" pitchFamily="34" charset="0"/>
                <a:ea typeface="Poppins"/>
                <a:cs typeface="Arial" panose="020B0604020202020204" pitchFamily="34" charset="0"/>
                <a:sym typeface="Poppins"/>
              </a:rPr>
              <a:t> </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Hồ</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sơ</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trình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Hội</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cụ</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thể</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gồm</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Văn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bản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đề</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nghị</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Tờ</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trình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về</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thuyết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minh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xây</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dựng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dự</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thảo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Hồ</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cụ</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thể</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Hồ</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sơ</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trình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Chủ</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tịch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Ủy</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nhân</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dân</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cấp</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tỉnh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quyết</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cụ</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thể</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g</a:t>
            </a:r>
            <a:r>
              <a:rPr kumimoji="0" lang="en-US"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ồ</a:t>
            </a: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Tờ</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trình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về</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của</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quan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có</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chức</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năng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quản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lý</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đai</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thuyết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minh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xây</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dựng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Văn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bản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của</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Hội</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cụ</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thể</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Biên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bản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cuộc</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họp</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Hội</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cụ</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thể</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cáo</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tiếp</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chỉnh</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sửa</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hoàn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thiện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phương</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án</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1" i="0" u="none" strike="noStrike" kern="1200" cap="none" spc="0" normalizeH="0" baseline="0" noProof="0" dirty="0" err="1">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Số</a:t>
            </a:r>
            <a:r>
              <a:rPr kumimoji="0" lang="en-US"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 </a:t>
            </a:r>
            <a:r>
              <a:rPr kumimoji="0" lang="en-US" sz="1800" b="1" i="0" u="none" strike="noStrike" kern="1200" cap="none" spc="0" normalizeH="0" baseline="0" noProof="0" dirty="0" err="1">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lượng</a:t>
            </a:r>
            <a:r>
              <a:rPr kumimoji="0" lang="en-US"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 </a:t>
            </a:r>
            <a:r>
              <a:rPr kumimoji="0" lang="en-US" sz="1800" b="1" i="0" u="none" strike="noStrike" kern="1200" cap="none" spc="0" normalizeH="0" baseline="0" noProof="0" dirty="0" err="1">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hồ</a:t>
            </a:r>
            <a:r>
              <a:rPr kumimoji="0" lang="en-US"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 </a:t>
            </a:r>
            <a:r>
              <a:rPr kumimoji="0" lang="en-US" sz="1800" b="1" i="0" u="none" strike="noStrike" kern="1200" cap="none" spc="0" normalizeH="0" baseline="0" noProof="0" dirty="0" err="1">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sơ</a:t>
            </a:r>
            <a:r>
              <a:rPr kumimoji="0" lang="en-US" sz="1800" b="1" i="0" u="none" strike="noStrike" kern="1200" cap="none" spc="0" normalizeH="0" baseline="0" noProof="0" dirty="0">
                <a:ln>
                  <a:noFill/>
                </a:ln>
                <a:solidFill>
                  <a:srgbClr val="F79646">
                    <a:lumMod val="50000"/>
                  </a:srgbClr>
                </a:solidFill>
                <a:effectLst/>
                <a:uLnTx/>
                <a:uFillTx/>
                <a:latin typeface="Arial" panose="020B0604020202020204" pitchFamily="34" charset="0"/>
                <a:ea typeface="Poppins"/>
                <a:cs typeface="Arial" panose="020B0604020202020204" pitchFamily="34" charset="0"/>
                <a:sym typeface="Poppins"/>
              </a:rPr>
              <a:t>:</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rPr>
              <a:t>01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Poppins"/>
                <a:cs typeface="Arial" panose="020B0604020202020204" pitchFamily="34" charset="0"/>
                <a:sym typeface="Poppins"/>
              </a:rPr>
              <a:t>bộ</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rPr>
              <a:t>.</a:t>
            </a:r>
            <a:endParaRPr kumimoji="0" lang="en-US" sz="1800" b="0" i="0" u="none" strike="noStrike" kern="1200" cap="none" spc="0" normalizeH="0" baseline="0" noProof="0" dirty="0">
              <a:ln>
                <a:noFill/>
              </a:ln>
              <a:solidFill>
                <a:srgbClr val="6B7A83"/>
              </a:solidFill>
              <a:effectLst/>
              <a:uLnTx/>
              <a:uFillTx/>
              <a:latin typeface="Arial" panose="020B0604020202020204" pitchFamily="34" charset="0"/>
              <a:ea typeface="Poppins"/>
              <a:cs typeface="Arial" panose="020B0604020202020204" pitchFamily="34" charset="0"/>
              <a:sym typeface="Poppins"/>
            </a:endParaRPr>
          </a:p>
        </p:txBody>
      </p:sp>
      <p:sp>
        <p:nvSpPr>
          <p:cNvPr id="78" name="TextBox 78">
            <a:extLst>
              <a:ext uri="{FF2B5EF4-FFF2-40B4-BE49-F238E27FC236}">
                <a16:creationId xmlns:a16="http://schemas.microsoft.com/office/drawing/2014/main" id="{6A24AC6E-5447-B42C-CF9E-DB6F6A121AF2}"/>
              </a:ext>
            </a:extLst>
          </p:cNvPr>
          <p:cNvSpPr txBox="1"/>
          <p:nvPr/>
        </p:nvSpPr>
        <p:spPr>
          <a:xfrm>
            <a:off x="1438297" y="12421099"/>
            <a:ext cx="3624115" cy="576376"/>
          </a:xfrm>
          <a:prstGeom prst="rect">
            <a:avLst/>
          </a:prstGeom>
        </p:spPr>
        <p:txBody>
          <a:bodyPr lIns="0" tIns="0" rIns="0" bIns="0" rtlCol="0" anchor="t">
            <a:spAutoFit/>
          </a:bodyPr>
          <a:lstStyle/>
          <a:p>
            <a:pPr marL="0" marR="0" lvl="0" indent="0" algn="l" defTabSz="914400" rtl="0" eaLnBrk="1" fontAlgn="auto" latinLnBrk="0" hangingPunct="1">
              <a:lnSpc>
                <a:spcPts val="2280"/>
              </a:lnSpc>
              <a:spcBef>
                <a:spcPts val="0"/>
              </a:spcBef>
              <a:spcAft>
                <a:spcPts val="0"/>
              </a:spcAft>
              <a:buClrTx/>
              <a:buSzTx/>
              <a:buFontTx/>
              <a:buNone/>
              <a:tabLst/>
              <a:defRPr/>
            </a:pPr>
            <a:r>
              <a:rPr kumimoji="0" lang="vi-VN"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Đối tượng thực hiện thủ tục hành chính</a:t>
            </a:r>
            <a:endPar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79" name="TextBox 79">
            <a:extLst>
              <a:ext uri="{FF2B5EF4-FFF2-40B4-BE49-F238E27FC236}">
                <a16:creationId xmlns:a16="http://schemas.microsoft.com/office/drawing/2014/main" id="{70C57E1C-93D0-0EC1-EACC-A61A2B1B4B9F}"/>
              </a:ext>
            </a:extLst>
          </p:cNvPr>
          <p:cNvSpPr txBox="1"/>
          <p:nvPr/>
        </p:nvSpPr>
        <p:spPr>
          <a:xfrm>
            <a:off x="1893739" y="10924961"/>
            <a:ext cx="2705697" cy="468361"/>
          </a:xfrm>
          <a:prstGeom prst="rect">
            <a:avLst/>
          </a:prstGeom>
        </p:spPr>
        <p:txBody>
          <a:bodyPr lIns="0" tIns="0" rIns="0" bIns="0" rtlCol="0" anchor="t">
            <a:spAutoFit/>
          </a:bodyPr>
          <a:lstStyle/>
          <a:p>
            <a:pPr marL="0" marR="0" lvl="0" indent="0" algn="l" defTabSz="914400" rtl="0" eaLnBrk="1" fontAlgn="auto" latinLnBrk="0" hangingPunct="1">
              <a:lnSpc>
                <a:spcPts val="2660"/>
              </a:lnSpc>
              <a:spcBef>
                <a:spcPts val="0"/>
              </a:spcBef>
              <a:spcAft>
                <a:spcPts val="0"/>
              </a:spcAft>
              <a:buClrTx/>
              <a:buSzTx/>
              <a:buFontTx/>
              <a:buNone/>
              <a:tabLst/>
              <a:defRPr/>
            </a:pP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Thời</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hạn</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giải</a:t>
            </a:r>
            <a:r>
              <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 </a:t>
            </a:r>
            <a:r>
              <a:rPr kumimoji="0" lang="en-US" sz="1900" b="1" i="0" u="none" strike="noStrike" kern="1200" cap="none" spc="0" normalizeH="0" baseline="0" noProof="0" dirty="0" err="1">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rPr>
              <a:t>quyết</a:t>
            </a:r>
            <a:endParaRPr kumimoji="0" lang="en-US" sz="1900" b="1" i="0" u="none" strike="noStrike" kern="1200" cap="none" spc="0" normalizeH="0" baseline="0" noProof="0" dirty="0">
              <a:ln>
                <a:noFill/>
              </a:ln>
              <a:solidFill>
                <a:srgbClr val="FFFFFF"/>
              </a:solidFill>
              <a:effectLst/>
              <a:uLnTx/>
              <a:uFillTx/>
              <a:latin typeface="Arial" panose="020B0604020202020204" pitchFamily="34" charset="0"/>
              <a:ea typeface="Montserrat Bold"/>
              <a:cs typeface="Arial" panose="020B0604020202020204" pitchFamily="34" charset="0"/>
              <a:sym typeface="Montserrat Bold"/>
            </a:endParaRPr>
          </a:p>
        </p:txBody>
      </p:sp>
      <p:sp>
        <p:nvSpPr>
          <p:cNvPr id="80" name="TextBox 80">
            <a:extLst>
              <a:ext uri="{FF2B5EF4-FFF2-40B4-BE49-F238E27FC236}">
                <a16:creationId xmlns:a16="http://schemas.microsoft.com/office/drawing/2014/main" id="{E4A12115-4BD7-C18F-C9B3-6FAE6D3D99BC}"/>
              </a:ext>
            </a:extLst>
          </p:cNvPr>
          <p:cNvSpPr txBox="1"/>
          <p:nvPr/>
        </p:nvSpPr>
        <p:spPr>
          <a:xfrm>
            <a:off x="1515158" y="11738057"/>
            <a:ext cx="3984205" cy="203389"/>
          </a:xfrm>
          <a:prstGeom prst="rect">
            <a:avLst/>
          </a:prstGeom>
        </p:spPr>
        <p:txBody>
          <a:bodyPr lIns="0" tIns="0" rIns="0" bIns="0" rtlCol="0" anchor="t">
            <a:spAutoFit/>
          </a:bodyPr>
          <a:lstStyle/>
          <a:p>
            <a:pPr marL="0" marR="0" lvl="0" indent="0" algn="just" defTabSz="914400" rtl="0" eaLnBrk="1" fontAlgn="auto" latinLnBrk="0" hangingPunct="1">
              <a:lnSpc>
                <a:spcPts val="154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Poppins"/>
                <a:cs typeface="Arial" panose="020B0604020202020204" pitchFamily="34" charset="0"/>
                <a:sym typeface="Poppins"/>
              </a:rPr>
              <a:t>Không</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Poppins"/>
                <a:cs typeface="Arial" panose="020B0604020202020204" pitchFamily="34" charset="0"/>
                <a:sym typeface="Poppins"/>
              </a:rPr>
              <a:t>quy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Poppins"/>
                <a:cs typeface="Arial" panose="020B0604020202020204" pitchFamily="34" charset="0"/>
                <a:sym typeface="Poppins"/>
              </a:rPr>
              <a:t>định</a:t>
            </a:r>
            <a:endParaRPr kumimoji="0" lang="vi-VN" sz="1800" b="0" i="0" u="none" strike="noStrike" kern="1200" cap="none" spc="0" normalizeH="0" baseline="0" noProof="0" dirty="0">
              <a:ln>
                <a:noFill/>
              </a:ln>
              <a:solidFill>
                <a:prstClr val="black"/>
              </a:solidFill>
              <a:effectLst/>
              <a:uLnTx/>
              <a:uFillTx/>
              <a:latin typeface="Arial" panose="020B0604020202020204" pitchFamily="34" charset="0"/>
              <a:ea typeface="Poppins"/>
              <a:cs typeface="Arial" panose="020B0604020202020204" pitchFamily="34" charset="0"/>
              <a:sym typeface="Poppins"/>
            </a:endParaRPr>
          </a:p>
        </p:txBody>
      </p:sp>
      <p:sp>
        <p:nvSpPr>
          <p:cNvPr id="81" name="TextBox 81">
            <a:extLst>
              <a:ext uri="{FF2B5EF4-FFF2-40B4-BE49-F238E27FC236}">
                <a16:creationId xmlns:a16="http://schemas.microsoft.com/office/drawing/2014/main" id="{A7606E8A-5CA5-CC17-3D40-CE9359E376BE}"/>
              </a:ext>
            </a:extLst>
          </p:cNvPr>
          <p:cNvSpPr txBox="1"/>
          <p:nvPr/>
        </p:nvSpPr>
        <p:spPr>
          <a:xfrm>
            <a:off x="1464466" y="13487400"/>
            <a:ext cx="4783934" cy="2754600"/>
          </a:xfrm>
          <a:prstGeom prst="rect">
            <a:avLst/>
          </a:prstGeom>
        </p:spPr>
        <p:txBody>
          <a:bodyPr wrap="square" lIns="0" tIns="0" rIns="0" bIns="0" rtlCol="0" anchor="t">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vi-VN" sz="1800" b="0" i="0" u="none" strike="noStrike" kern="1200" cap="none" spc="0" normalizeH="0" baseline="0" noProof="0" dirty="0">
                <a:ln>
                  <a:noFill/>
                </a:ln>
                <a:solidFill>
                  <a:srgbClr val="6B7A83"/>
                </a:solidFill>
                <a:effectLst/>
                <a:uLnTx/>
                <a:uFillTx/>
                <a:latin typeface="Arial" panose="020B0604020202020204" pitchFamily="34" charset="0"/>
                <a:ea typeface="Poppins"/>
                <a:cs typeface="Arial" panose="020B0604020202020204" pitchFamily="34" charset="0"/>
                <a:sym typeface="Poppins"/>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Ủy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cấp</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tỉnh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Chủ</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tịch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Ủy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cấp</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tỉnh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Ủy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dân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cấp</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xã</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Cơ</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quan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có</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năng</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quản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lý</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đai</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Sở</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Tài</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chính</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Hội</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thẩm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định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bảng</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giá</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Tổ</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phát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triển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quỹ</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Các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cơ</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quan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tổ</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chức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có</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liên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quan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nếu</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có</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84" name="TextBox 84">
            <a:extLst>
              <a:ext uri="{FF2B5EF4-FFF2-40B4-BE49-F238E27FC236}">
                <a16:creationId xmlns:a16="http://schemas.microsoft.com/office/drawing/2014/main" id="{255CE470-B64D-9C98-DD35-C07CDA25557F}"/>
              </a:ext>
            </a:extLst>
          </p:cNvPr>
          <p:cNvSpPr txBox="1"/>
          <p:nvPr/>
        </p:nvSpPr>
        <p:spPr>
          <a:xfrm>
            <a:off x="208965" y="343275"/>
            <a:ext cx="7398798" cy="844783"/>
          </a:xfrm>
          <a:prstGeom prst="rect">
            <a:avLst/>
          </a:prstGeom>
        </p:spPr>
        <p:txBody>
          <a:bodyPr lIns="0" tIns="0" rIns="0" bIns="0" rtlCol="0" anchor="t">
            <a:spAutoFit/>
          </a:bodyPr>
          <a:lstStyle/>
          <a:p>
            <a:pPr marL="0" marR="0" lvl="0" indent="0" algn="ctr" defTabSz="914400" rtl="0" eaLnBrk="1" fontAlgn="auto" latinLnBrk="0" hangingPunct="1">
              <a:lnSpc>
                <a:spcPts val="3359"/>
              </a:lnSpc>
              <a:spcBef>
                <a:spcPts val="0"/>
              </a:spcBef>
              <a:spcAft>
                <a:spcPts val="0"/>
              </a:spcAft>
              <a:buClrTx/>
              <a:buSzTx/>
              <a:buFontTx/>
              <a:buNone/>
              <a:tabLst/>
              <a:defRPr/>
            </a:pPr>
            <a:r>
              <a:rPr kumimoji="0" lang="en-US" sz="2800" b="1" i="0" u="none" strike="noStrike" kern="1200" cap="none" spc="237" normalizeH="0" baseline="0" noProof="0" dirty="0">
                <a:ln>
                  <a:noFill/>
                </a:ln>
                <a:solidFill>
                  <a:srgbClr val="FFFFFF"/>
                </a:solidFill>
                <a:effectLst/>
                <a:uLnTx/>
                <a:uFillTx/>
                <a:latin typeface="Arial" panose="020B0604020202020204" pitchFamily="34" charset="0"/>
                <a:ea typeface="Anton"/>
                <a:cs typeface="Arial" panose="020B0604020202020204" pitchFamily="34" charset="0"/>
                <a:sym typeface="Anton"/>
              </a:rPr>
              <a:t>HỒ SƠ, THỜI HẠN, ĐỐI TƯỢNG THỰC HIỆN</a:t>
            </a:r>
          </a:p>
        </p:txBody>
      </p:sp>
      <p:graphicFrame>
        <p:nvGraphicFramePr>
          <p:cNvPr id="5" name="Object 4"/>
          <p:cNvGraphicFramePr>
            <a:graphicFrameLocks noChangeAspect="1"/>
          </p:cNvGraphicFramePr>
          <p:nvPr/>
        </p:nvGraphicFramePr>
        <p:xfrm>
          <a:off x="6020404" y="2974078"/>
          <a:ext cx="1267743" cy="1064522"/>
        </p:xfrm>
        <a:graphic>
          <a:graphicData uri="http://schemas.openxmlformats.org/presentationml/2006/ole">
            <mc:AlternateContent xmlns:mc="http://schemas.openxmlformats.org/markup-compatibility/2006">
              <mc:Choice xmlns:v="urn:schemas-microsoft-com:vml" Requires="v">
                <p:oleObj name="PDF" showAsIcon="1" r:id="rId6" imgW="914400" imgH="792360" progId="FoxitReader.Document">
                  <p:embed/>
                </p:oleObj>
              </mc:Choice>
              <mc:Fallback>
                <p:oleObj name="PDF" showAsIcon="1" r:id="rId6" imgW="914400" imgH="792360" progId="FoxitReader.Document">
                  <p:embed/>
                  <p:pic>
                    <p:nvPicPr>
                      <p:cNvPr id="5" name="Object 4"/>
                      <p:cNvPicPr/>
                      <p:nvPr/>
                    </p:nvPicPr>
                    <p:blipFill>
                      <a:blip r:embed="rId7"/>
                      <a:stretch>
                        <a:fillRect/>
                      </a:stretch>
                    </p:blipFill>
                    <p:spPr>
                      <a:xfrm>
                        <a:off x="6020404" y="2974078"/>
                        <a:ext cx="1267743" cy="1064522"/>
                      </a:xfrm>
                      <a:prstGeom prst="rect">
                        <a:avLst/>
                      </a:prstGeom>
                    </p:spPr>
                  </p:pic>
                </p:oleObj>
              </mc:Fallback>
            </mc:AlternateContent>
          </a:graphicData>
        </a:graphic>
      </p:graphicFrame>
    </p:spTree>
    <p:extLst>
      <p:ext uri="{BB962C8B-B14F-4D97-AF65-F5344CB8AC3E}">
        <p14:creationId xmlns:p14="http://schemas.microsoft.com/office/powerpoint/2010/main" val="2844215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1332</Words>
  <Application>Microsoft Office PowerPoint</Application>
  <PresentationFormat>Custom</PresentationFormat>
  <Paragraphs>87</Paragraphs>
  <Slides>4</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8" baseType="lpstr">
      <vt:lpstr>Arial</vt:lpstr>
      <vt:lpstr>Calibri</vt:lpstr>
      <vt:lpstr>Office Theme</vt:lpstr>
      <vt:lpstr>PDF</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Lined Budget Planning Process Infographic</dc:title>
  <dc:creator>TuanAnh</dc:creator>
  <cp:lastModifiedBy>DELL</cp:lastModifiedBy>
  <cp:revision>36</cp:revision>
  <dcterms:created xsi:type="dcterms:W3CDTF">2006-08-16T00:00:00Z</dcterms:created>
  <dcterms:modified xsi:type="dcterms:W3CDTF">2025-07-22T12:14:30Z</dcterms:modified>
  <dc:identifier>DAGtmcTAUFU</dc:identifier>
</cp:coreProperties>
</file>