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7"/>
  </p:notesMasterIdLst>
  <p:sldIdLst>
    <p:sldId id="256" r:id="rId2"/>
    <p:sldId id="259" r:id="rId3"/>
    <p:sldId id="261" r:id="rId4"/>
    <p:sldId id="279" r:id="rId5"/>
    <p:sldId id="277" r:id="rId6"/>
  </p:sldIdLst>
  <p:sldSz cx="7620000" cy="19050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7" autoAdjust="0"/>
    <p:restoredTop sz="92415" autoAdjust="0"/>
  </p:normalViewPr>
  <p:slideViewPr>
    <p:cSldViewPr>
      <p:cViewPr varScale="1">
        <p:scale>
          <a:sx n="27" d="100"/>
          <a:sy n="27" d="100"/>
        </p:scale>
        <p:origin x="3110" y="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2CB1BB-B22D-4B72-9823-FED3618D035C}" type="datetimeFigureOut">
              <a:rPr lang="en-US" smtClean="0"/>
              <a:t>7/22/2025</a:t>
            </a:fld>
            <a:endParaRPr lang="en-US"/>
          </a:p>
        </p:txBody>
      </p:sp>
      <p:sp>
        <p:nvSpPr>
          <p:cNvPr id="4" name="Slide Image Placeholder 3"/>
          <p:cNvSpPr>
            <a:spLocks noGrp="1" noRot="1" noChangeAspect="1"/>
          </p:cNvSpPr>
          <p:nvPr>
            <p:ph type="sldImg" idx="2"/>
          </p:nvPr>
        </p:nvSpPr>
        <p:spPr>
          <a:xfrm>
            <a:off x="2811463" y="1143000"/>
            <a:ext cx="12350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58A1F8-65CC-4B75-9782-C15F3B25BC0D}" type="slidenum">
              <a:rPr lang="en-US" smtClean="0"/>
              <a:t>‹#›</a:t>
            </a:fld>
            <a:endParaRPr lang="en-US"/>
          </a:p>
        </p:txBody>
      </p:sp>
    </p:spTree>
    <p:extLst>
      <p:ext uri="{BB962C8B-B14F-4D97-AF65-F5344CB8AC3E}">
        <p14:creationId xmlns:p14="http://schemas.microsoft.com/office/powerpoint/2010/main" val="1157244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58A1F8-65CC-4B75-9782-C15F3B25BC0D}" type="slidenum">
              <a:rPr lang="en-US" smtClean="0"/>
              <a:t>5</a:t>
            </a:fld>
            <a:endParaRPr lang="en-US"/>
          </a:p>
        </p:txBody>
      </p:sp>
    </p:spTree>
    <p:extLst>
      <p:ext uri="{BB962C8B-B14F-4D97-AF65-F5344CB8AC3E}">
        <p14:creationId xmlns:p14="http://schemas.microsoft.com/office/powerpoint/2010/main" val="930570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7/22/2025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2.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image" Target="../media/image5.png"/><Relationship Id="rId7"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9FCFF"/>
        </a:solidFill>
        <a:effectLst/>
      </p:bgPr>
    </p:bg>
    <p:spTree>
      <p:nvGrpSpPr>
        <p:cNvPr id="1" name=""/>
        <p:cNvGrpSpPr/>
        <p:nvPr/>
      </p:nvGrpSpPr>
      <p:grpSpPr>
        <a:xfrm>
          <a:off x="0" y="0"/>
          <a:ext cx="0" cy="0"/>
          <a:chOff x="0" y="0"/>
          <a:chExt cx="0" cy="0"/>
        </a:xfrm>
      </p:grpSpPr>
      <p:grpSp>
        <p:nvGrpSpPr>
          <p:cNvPr id="6" name="Group 6"/>
          <p:cNvGrpSpPr/>
          <p:nvPr/>
        </p:nvGrpSpPr>
        <p:grpSpPr>
          <a:xfrm>
            <a:off x="5707241" y="3345041"/>
            <a:ext cx="1760359" cy="1760359"/>
            <a:chOff x="0" y="0"/>
            <a:chExt cx="625906" cy="625906"/>
          </a:xfrm>
        </p:grpSpPr>
        <p:sp>
          <p:nvSpPr>
            <p:cNvPr id="7" name="Freeform 7"/>
            <p:cNvSpPr/>
            <p:nvPr/>
          </p:nvSpPr>
          <p:spPr>
            <a:xfrm>
              <a:off x="0" y="0"/>
              <a:ext cx="625906" cy="625906"/>
            </a:xfrm>
            <a:custGeom>
              <a:avLst/>
              <a:gdLst/>
              <a:ahLst/>
              <a:cxnLst/>
              <a:rect l="l" t="t" r="r" b="b"/>
              <a:pathLst>
                <a:path w="625906" h="625906">
                  <a:moveTo>
                    <a:pt x="263875" y="0"/>
                  </a:moveTo>
                  <a:lnTo>
                    <a:pt x="362030" y="0"/>
                  </a:lnTo>
                  <a:cubicBezTo>
                    <a:pt x="507765" y="0"/>
                    <a:pt x="625906" y="118141"/>
                    <a:pt x="625906" y="263875"/>
                  </a:cubicBezTo>
                  <a:lnTo>
                    <a:pt x="625906" y="362030"/>
                  </a:lnTo>
                  <a:cubicBezTo>
                    <a:pt x="625906" y="507765"/>
                    <a:pt x="507765" y="625906"/>
                    <a:pt x="362030" y="625906"/>
                  </a:cubicBezTo>
                  <a:lnTo>
                    <a:pt x="263875" y="625906"/>
                  </a:lnTo>
                  <a:cubicBezTo>
                    <a:pt x="118141" y="625906"/>
                    <a:pt x="0" y="507765"/>
                    <a:pt x="0" y="362030"/>
                  </a:cubicBezTo>
                  <a:lnTo>
                    <a:pt x="0" y="263875"/>
                  </a:lnTo>
                  <a:cubicBezTo>
                    <a:pt x="0" y="118141"/>
                    <a:pt x="118141" y="0"/>
                    <a:pt x="263875" y="0"/>
                  </a:cubicBezTo>
                  <a:close/>
                </a:path>
              </a:pathLst>
            </a:custGeom>
            <a:solidFill>
              <a:srgbClr val="F0F0F0"/>
            </a:solidFill>
          </p:spPr>
        </p:sp>
        <p:sp>
          <p:nvSpPr>
            <p:cNvPr id="8" name="TextBox 8"/>
            <p:cNvSpPr txBox="1"/>
            <p:nvPr/>
          </p:nvSpPr>
          <p:spPr>
            <a:xfrm>
              <a:off x="0" y="-47625"/>
              <a:ext cx="625906" cy="673531"/>
            </a:xfrm>
            <a:prstGeom prst="rect">
              <a:avLst/>
            </a:prstGeom>
          </p:spPr>
          <p:txBody>
            <a:bodyPr lIns="50800" tIns="50800" rIns="50800" bIns="50800" rtlCol="0" anchor="ctr"/>
            <a:lstStyle/>
            <a:p>
              <a:pPr algn="ctr">
                <a:lnSpc>
                  <a:spcPts val="2240"/>
                </a:lnSpc>
              </a:pPr>
              <a:endParaRPr>
                <a:latin typeface="Arial" panose="020B0604020202020204" pitchFamily="34" charset="0"/>
                <a:cs typeface="Arial" panose="020B0604020202020204" pitchFamily="34" charset="0"/>
              </a:endParaRPr>
            </a:p>
          </p:txBody>
        </p:sp>
      </p:grpSp>
      <p:sp>
        <p:nvSpPr>
          <p:cNvPr id="9" name="Freeform 9"/>
          <p:cNvSpPr/>
          <p:nvPr/>
        </p:nvSpPr>
        <p:spPr>
          <a:xfrm>
            <a:off x="6000793" y="3674857"/>
            <a:ext cx="1173257" cy="1100728"/>
          </a:xfrm>
          <a:custGeom>
            <a:avLst/>
            <a:gdLst/>
            <a:ahLst/>
            <a:cxnLst/>
            <a:rect l="l" t="t" r="r" b="b"/>
            <a:pathLst>
              <a:path w="1173257" h="1100728">
                <a:moveTo>
                  <a:pt x="0" y="0"/>
                </a:moveTo>
                <a:lnTo>
                  <a:pt x="1173256" y="0"/>
                </a:lnTo>
                <a:lnTo>
                  <a:pt x="1173256" y="1100728"/>
                </a:lnTo>
                <a:lnTo>
                  <a:pt x="0" y="110072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10" name="Group 10"/>
          <p:cNvGrpSpPr/>
          <p:nvPr/>
        </p:nvGrpSpPr>
        <p:grpSpPr>
          <a:xfrm>
            <a:off x="5707241" y="9498304"/>
            <a:ext cx="1760359" cy="1760359"/>
            <a:chOff x="0" y="0"/>
            <a:chExt cx="625906" cy="625906"/>
          </a:xfrm>
        </p:grpSpPr>
        <p:sp>
          <p:nvSpPr>
            <p:cNvPr id="11" name="Freeform 11"/>
            <p:cNvSpPr/>
            <p:nvPr/>
          </p:nvSpPr>
          <p:spPr>
            <a:xfrm>
              <a:off x="0" y="0"/>
              <a:ext cx="625906" cy="625906"/>
            </a:xfrm>
            <a:custGeom>
              <a:avLst/>
              <a:gdLst/>
              <a:ahLst/>
              <a:cxnLst/>
              <a:rect l="l" t="t" r="r" b="b"/>
              <a:pathLst>
                <a:path w="625906" h="625906">
                  <a:moveTo>
                    <a:pt x="263875" y="0"/>
                  </a:moveTo>
                  <a:lnTo>
                    <a:pt x="362030" y="0"/>
                  </a:lnTo>
                  <a:cubicBezTo>
                    <a:pt x="507765" y="0"/>
                    <a:pt x="625906" y="118141"/>
                    <a:pt x="625906" y="263875"/>
                  </a:cubicBezTo>
                  <a:lnTo>
                    <a:pt x="625906" y="362030"/>
                  </a:lnTo>
                  <a:cubicBezTo>
                    <a:pt x="625906" y="507765"/>
                    <a:pt x="507765" y="625906"/>
                    <a:pt x="362030" y="625906"/>
                  </a:cubicBezTo>
                  <a:lnTo>
                    <a:pt x="263875" y="625906"/>
                  </a:lnTo>
                  <a:cubicBezTo>
                    <a:pt x="118141" y="625906"/>
                    <a:pt x="0" y="507765"/>
                    <a:pt x="0" y="362030"/>
                  </a:cubicBezTo>
                  <a:lnTo>
                    <a:pt x="0" y="263875"/>
                  </a:lnTo>
                  <a:cubicBezTo>
                    <a:pt x="0" y="118141"/>
                    <a:pt x="118141" y="0"/>
                    <a:pt x="263875" y="0"/>
                  </a:cubicBezTo>
                  <a:close/>
                </a:path>
              </a:pathLst>
            </a:custGeom>
            <a:solidFill>
              <a:srgbClr val="F0F0F0"/>
            </a:solidFill>
          </p:spPr>
        </p:sp>
        <p:sp>
          <p:nvSpPr>
            <p:cNvPr id="12" name="TextBox 12"/>
            <p:cNvSpPr txBox="1"/>
            <p:nvPr/>
          </p:nvSpPr>
          <p:spPr>
            <a:xfrm>
              <a:off x="0" y="-47625"/>
              <a:ext cx="625906" cy="673531"/>
            </a:xfrm>
            <a:prstGeom prst="rect">
              <a:avLst/>
            </a:prstGeom>
          </p:spPr>
          <p:txBody>
            <a:bodyPr lIns="50800" tIns="50800" rIns="50800" bIns="50800" rtlCol="0" anchor="ctr"/>
            <a:lstStyle/>
            <a:p>
              <a:pPr algn="ctr">
                <a:lnSpc>
                  <a:spcPts val="2240"/>
                </a:lnSpc>
              </a:pPr>
              <a:endParaRPr>
                <a:latin typeface="Arial" panose="020B0604020202020204" pitchFamily="34" charset="0"/>
                <a:cs typeface="Arial" panose="020B0604020202020204" pitchFamily="34" charset="0"/>
              </a:endParaRPr>
            </a:p>
          </p:txBody>
        </p:sp>
      </p:grpSp>
      <p:sp>
        <p:nvSpPr>
          <p:cNvPr id="13" name="Freeform 13"/>
          <p:cNvSpPr/>
          <p:nvPr/>
        </p:nvSpPr>
        <p:spPr>
          <a:xfrm>
            <a:off x="6012398" y="9828552"/>
            <a:ext cx="1150046" cy="1099862"/>
          </a:xfrm>
          <a:custGeom>
            <a:avLst/>
            <a:gdLst/>
            <a:ahLst/>
            <a:cxnLst/>
            <a:rect l="l" t="t" r="r" b="b"/>
            <a:pathLst>
              <a:path w="1150046" h="1099862">
                <a:moveTo>
                  <a:pt x="0" y="0"/>
                </a:moveTo>
                <a:lnTo>
                  <a:pt x="1150046" y="0"/>
                </a:lnTo>
                <a:lnTo>
                  <a:pt x="1150046" y="1099863"/>
                </a:lnTo>
                <a:lnTo>
                  <a:pt x="0" y="1099863"/>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sp>
      <p:grpSp>
        <p:nvGrpSpPr>
          <p:cNvPr id="14" name="Group 14"/>
          <p:cNvGrpSpPr/>
          <p:nvPr/>
        </p:nvGrpSpPr>
        <p:grpSpPr>
          <a:xfrm>
            <a:off x="5707241" y="15053565"/>
            <a:ext cx="1760359" cy="1760359"/>
            <a:chOff x="0" y="0"/>
            <a:chExt cx="625906" cy="625906"/>
          </a:xfrm>
        </p:grpSpPr>
        <p:sp>
          <p:nvSpPr>
            <p:cNvPr id="15" name="Freeform 15"/>
            <p:cNvSpPr/>
            <p:nvPr/>
          </p:nvSpPr>
          <p:spPr>
            <a:xfrm>
              <a:off x="0" y="0"/>
              <a:ext cx="625906" cy="625906"/>
            </a:xfrm>
            <a:custGeom>
              <a:avLst/>
              <a:gdLst/>
              <a:ahLst/>
              <a:cxnLst/>
              <a:rect l="l" t="t" r="r" b="b"/>
              <a:pathLst>
                <a:path w="625906" h="625906">
                  <a:moveTo>
                    <a:pt x="263875" y="0"/>
                  </a:moveTo>
                  <a:lnTo>
                    <a:pt x="362030" y="0"/>
                  </a:lnTo>
                  <a:cubicBezTo>
                    <a:pt x="507765" y="0"/>
                    <a:pt x="625906" y="118141"/>
                    <a:pt x="625906" y="263875"/>
                  </a:cubicBezTo>
                  <a:lnTo>
                    <a:pt x="625906" y="362030"/>
                  </a:lnTo>
                  <a:cubicBezTo>
                    <a:pt x="625906" y="507765"/>
                    <a:pt x="507765" y="625906"/>
                    <a:pt x="362030" y="625906"/>
                  </a:cubicBezTo>
                  <a:lnTo>
                    <a:pt x="263875" y="625906"/>
                  </a:lnTo>
                  <a:cubicBezTo>
                    <a:pt x="118141" y="625906"/>
                    <a:pt x="0" y="507765"/>
                    <a:pt x="0" y="362030"/>
                  </a:cubicBezTo>
                  <a:lnTo>
                    <a:pt x="0" y="263875"/>
                  </a:lnTo>
                  <a:cubicBezTo>
                    <a:pt x="0" y="118141"/>
                    <a:pt x="118141" y="0"/>
                    <a:pt x="263875" y="0"/>
                  </a:cubicBezTo>
                  <a:close/>
                </a:path>
              </a:pathLst>
            </a:custGeom>
            <a:solidFill>
              <a:srgbClr val="F0F0F0"/>
            </a:solidFill>
          </p:spPr>
        </p:sp>
        <p:sp>
          <p:nvSpPr>
            <p:cNvPr id="16" name="TextBox 16"/>
            <p:cNvSpPr txBox="1"/>
            <p:nvPr/>
          </p:nvSpPr>
          <p:spPr>
            <a:xfrm>
              <a:off x="0" y="-47625"/>
              <a:ext cx="625906" cy="673531"/>
            </a:xfrm>
            <a:prstGeom prst="rect">
              <a:avLst/>
            </a:prstGeom>
          </p:spPr>
          <p:txBody>
            <a:bodyPr lIns="50800" tIns="50800" rIns="50800" bIns="50800" rtlCol="0" anchor="ctr"/>
            <a:lstStyle/>
            <a:p>
              <a:pPr algn="ctr">
                <a:lnSpc>
                  <a:spcPts val="2240"/>
                </a:lnSpc>
              </a:pPr>
              <a:endParaRPr>
                <a:latin typeface="Arial" panose="020B0604020202020204" pitchFamily="34" charset="0"/>
                <a:cs typeface="Arial" panose="020B0604020202020204" pitchFamily="34" charset="0"/>
              </a:endParaRPr>
            </a:p>
          </p:txBody>
        </p:sp>
      </p:grpSp>
      <p:sp>
        <p:nvSpPr>
          <p:cNvPr id="17" name="Freeform 17"/>
          <p:cNvSpPr/>
          <p:nvPr/>
        </p:nvSpPr>
        <p:spPr>
          <a:xfrm>
            <a:off x="6171990" y="15270482"/>
            <a:ext cx="971983" cy="1326527"/>
          </a:xfrm>
          <a:custGeom>
            <a:avLst/>
            <a:gdLst/>
            <a:ahLst/>
            <a:cxnLst/>
            <a:rect l="l" t="t" r="r" b="b"/>
            <a:pathLst>
              <a:path w="971983" h="1326527">
                <a:moveTo>
                  <a:pt x="0" y="0"/>
                </a:moveTo>
                <a:lnTo>
                  <a:pt x="971983" y="0"/>
                </a:lnTo>
                <a:lnTo>
                  <a:pt x="971983" y="1326527"/>
                </a:lnTo>
                <a:lnTo>
                  <a:pt x="0" y="1326527"/>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sp>
      <p:grpSp>
        <p:nvGrpSpPr>
          <p:cNvPr id="26" name="Group 26"/>
          <p:cNvGrpSpPr/>
          <p:nvPr/>
        </p:nvGrpSpPr>
        <p:grpSpPr>
          <a:xfrm>
            <a:off x="6427853" y="-236266"/>
            <a:ext cx="860295" cy="1245209"/>
            <a:chOff x="0" y="0"/>
            <a:chExt cx="1147060" cy="1660278"/>
          </a:xfrm>
        </p:grpSpPr>
        <p:sp>
          <p:nvSpPr>
            <p:cNvPr id="27" name="Freeform 27"/>
            <p:cNvSpPr/>
            <p:nvPr/>
          </p:nvSpPr>
          <p:spPr>
            <a:xfrm rot="5400000">
              <a:off x="84465" y="597683"/>
              <a:ext cx="978129" cy="1147060"/>
            </a:xfrm>
            <a:custGeom>
              <a:avLst/>
              <a:gdLst/>
              <a:ahLst/>
              <a:cxnLst/>
              <a:rect l="l" t="t" r="r" b="b"/>
              <a:pathLst>
                <a:path w="978129" h="1147060">
                  <a:moveTo>
                    <a:pt x="0" y="0"/>
                  </a:moveTo>
                  <a:lnTo>
                    <a:pt x="978130" y="0"/>
                  </a:lnTo>
                  <a:lnTo>
                    <a:pt x="978130" y="1147060"/>
                  </a:lnTo>
                  <a:lnTo>
                    <a:pt x="0" y="1147060"/>
                  </a:lnTo>
                  <a:lnTo>
                    <a:pt x="0" y="0"/>
                  </a:lnTo>
                  <a:close/>
                </a:path>
              </a:pathLst>
            </a:custGeom>
            <a:blipFill>
              <a:blip r:embed="rId8">
                <a:alphaModFix amt="18240"/>
                <a:extLst>
                  <a:ext uri="{96DAC541-7B7A-43D3-8B79-37D633B846F1}">
                    <asvg:svgBlip xmlns:asvg="http://schemas.microsoft.com/office/drawing/2016/SVG/main" r:embed="rId9"/>
                  </a:ext>
                </a:extLst>
              </a:blip>
              <a:stretch>
                <a:fillRect/>
              </a:stretch>
            </a:blipFill>
          </p:spPr>
        </p:sp>
        <p:sp>
          <p:nvSpPr>
            <p:cNvPr id="28" name="Freeform 28"/>
            <p:cNvSpPr/>
            <p:nvPr/>
          </p:nvSpPr>
          <p:spPr>
            <a:xfrm rot="5400000">
              <a:off x="204175" y="285668"/>
              <a:ext cx="738710" cy="866291"/>
            </a:xfrm>
            <a:custGeom>
              <a:avLst/>
              <a:gdLst/>
              <a:ahLst/>
              <a:cxnLst/>
              <a:rect l="l" t="t" r="r" b="b"/>
              <a:pathLst>
                <a:path w="738710" h="866291">
                  <a:moveTo>
                    <a:pt x="0" y="0"/>
                  </a:moveTo>
                  <a:lnTo>
                    <a:pt x="738710" y="0"/>
                  </a:lnTo>
                  <a:lnTo>
                    <a:pt x="738710" y="866291"/>
                  </a:lnTo>
                  <a:lnTo>
                    <a:pt x="0" y="866291"/>
                  </a:lnTo>
                  <a:lnTo>
                    <a:pt x="0" y="0"/>
                  </a:lnTo>
                  <a:close/>
                </a:path>
              </a:pathLst>
            </a:custGeom>
            <a:blipFill>
              <a:blip r:embed="rId8">
                <a:alphaModFix amt="18240"/>
                <a:extLst>
                  <a:ext uri="{96DAC541-7B7A-43D3-8B79-37D633B846F1}">
                    <asvg:svgBlip xmlns:asvg="http://schemas.microsoft.com/office/drawing/2016/SVG/main" r:embed="rId9"/>
                  </a:ext>
                </a:extLst>
              </a:blip>
              <a:stretch>
                <a:fillRect/>
              </a:stretch>
            </a:blipFill>
            <a:ln cap="sq">
              <a:noFill/>
              <a:prstDash val="solid"/>
              <a:miter/>
            </a:ln>
          </p:spPr>
        </p:sp>
        <p:sp>
          <p:nvSpPr>
            <p:cNvPr id="29" name="Freeform 29"/>
            <p:cNvSpPr/>
            <p:nvPr/>
          </p:nvSpPr>
          <p:spPr>
            <a:xfrm rot="5400000">
              <a:off x="288807" y="-49174"/>
              <a:ext cx="569446" cy="667794"/>
            </a:xfrm>
            <a:custGeom>
              <a:avLst/>
              <a:gdLst/>
              <a:ahLst/>
              <a:cxnLst/>
              <a:rect l="l" t="t" r="r" b="b"/>
              <a:pathLst>
                <a:path w="569446" h="667794">
                  <a:moveTo>
                    <a:pt x="0" y="0"/>
                  </a:moveTo>
                  <a:lnTo>
                    <a:pt x="569446" y="0"/>
                  </a:lnTo>
                  <a:lnTo>
                    <a:pt x="569446" y="667794"/>
                  </a:lnTo>
                  <a:lnTo>
                    <a:pt x="0" y="667794"/>
                  </a:lnTo>
                  <a:lnTo>
                    <a:pt x="0" y="0"/>
                  </a:lnTo>
                  <a:close/>
                </a:path>
              </a:pathLst>
            </a:custGeom>
            <a:blipFill>
              <a:blip r:embed="rId8">
                <a:alphaModFix amt="18240"/>
                <a:extLst>
                  <a:ext uri="{96DAC541-7B7A-43D3-8B79-37D633B846F1}">
                    <asvg:svgBlip xmlns:asvg="http://schemas.microsoft.com/office/drawing/2016/SVG/main" r:embed="rId9"/>
                  </a:ext>
                </a:extLst>
              </a:blip>
              <a:stretch>
                <a:fillRect/>
              </a:stretch>
            </a:blipFill>
            <a:ln cap="sq">
              <a:noFill/>
              <a:prstDash val="solid"/>
              <a:miter/>
            </a:ln>
          </p:spPr>
        </p:sp>
      </p:grpSp>
      <p:grpSp>
        <p:nvGrpSpPr>
          <p:cNvPr id="30" name="Group 30"/>
          <p:cNvGrpSpPr/>
          <p:nvPr/>
        </p:nvGrpSpPr>
        <p:grpSpPr>
          <a:xfrm>
            <a:off x="0" y="-236266"/>
            <a:ext cx="7620000" cy="2618003"/>
            <a:chOff x="0" y="0"/>
            <a:chExt cx="635000" cy="298981"/>
          </a:xfrm>
        </p:grpSpPr>
        <p:sp>
          <p:nvSpPr>
            <p:cNvPr id="31" name="Freeform 31"/>
            <p:cNvSpPr/>
            <p:nvPr/>
          </p:nvSpPr>
          <p:spPr>
            <a:xfrm>
              <a:off x="0" y="0"/>
              <a:ext cx="635000" cy="298981"/>
            </a:xfrm>
            <a:custGeom>
              <a:avLst/>
              <a:gdLst/>
              <a:ahLst/>
              <a:cxnLst/>
              <a:rect l="l" t="t" r="r" b="b"/>
              <a:pathLst>
                <a:path w="635000" h="298981">
                  <a:moveTo>
                    <a:pt x="635000" y="0"/>
                  </a:moveTo>
                  <a:lnTo>
                    <a:pt x="635000" y="184681"/>
                  </a:lnTo>
                  <a:lnTo>
                    <a:pt x="317500" y="298981"/>
                  </a:lnTo>
                  <a:lnTo>
                    <a:pt x="0" y="184681"/>
                  </a:lnTo>
                  <a:lnTo>
                    <a:pt x="0" y="0"/>
                  </a:lnTo>
                  <a:lnTo>
                    <a:pt x="635000" y="0"/>
                  </a:lnTo>
                  <a:close/>
                </a:path>
              </a:pathLst>
            </a:custGeom>
            <a:solidFill>
              <a:srgbClr val="0A6354"/>
            </a:solidFill>
            <a:ln cap="sq">
              <a:noFill/>
              <a:prstDash val="solid"/>
              <a:miter/>
            </a:ln>
          </p:spPr>
        </p:sp>
        <p:sp>
          <p:nvSpPr>
            <p:cNvPr id="32" name="TextBox 32"/>
            <p:cNvSpPr txBox="1"/>
            <p:nvPr/>
          </p:nvSpPr>
          <p:spPr>
            <a:xfrm>
              <a:off x="0" y="-47625"/>
              <a:ext cx="635000" cy="232306"/>
            </a:xfrm>
            <a:prstGeom prst="rect">
              <a:avLst/>
            </a:prstGeom>
          </p:spPr>
          <p:txBody>
            <a:bodyPr lIns="50800" tIns="50800" rIns="50800" bIns="50800" rtlCol="0" anchor="ctr"/>
            <a:lstStyle/>
            <a:p>
              <a:pPr marL="0" lvl="0" indent="0" algn="ctr">
                <a:lnSpc>
                  <a:spcPts val="2240"/>
                </a:lnSpc>
                <a:spcBef>
                  <a:spcPct val="0"/>
                </a:spcBef>
              </a:pPr>
              <a:endParaRPr>
                <a:latin typeface="Arial" panose="020B0604020202020204" pitchFamily="34" charset="0"/>
                <a:cs typeface="Arial" panose="020B0604020202020204" pitchFamily="34" charset="0"/>
              </a:endParaRPr>
            </a:p>
          </p:txBody>
        </p:sp>
      </p:grpSp>
      <p:grpSp>
        <p:nvGrpSpPr>
          <p:cNvPr id="33" name="Group 33"/>
          <p:cNvGrpSpPr/>
          <p:nvPr/>
        </p:nvGrpSpPr>
        <p:grpSpPr>
          <a:xfrm>
            <a:off x="1343478" y="3019913"/>
            <a:ext cx="3621171" cy="781050"/>
            <a:chOff x="0" y="0"/>
            <a:chExt cx="1192565" cy="277707"/>
          </a:xfrm>
        </p:grpSpPr>
        <p:sp>
          <p:nvSpPr>
            <p:cNvPr id="34" name="Freeform 34"/>
            <p:cNvSpPr/>
            <p:nvPr/>
          </p:nvSpPr>
          <p:spPr>
            <a:xfrm>
              <a:off x="0" y="0"/>
              <a:ext cx="1192565" cy="277707"/>
            </a:xfrm>
            <a:custGeom>
              <a:avLst/>
              <a:gdLst/>
              <a:ahLst/>
              <a:cxnLst/>
              <a:rect l="l" t="t" r="r" b="b"/>
              <a:pathLst>
                <a:path w="1192565" h="277707">
                  <a:moveTo>
                    <a:pt x="46164" y="0"/>
                  </a:moveTo>
                  <a:lnTo>
                    <a:pt x="1146401" y="0"/>
                  </a:lnTo>
                  <a:cubicBezTo>
                    <a:pt x="1158644" y="0"/>
                    <a:pt x="1170386" y="4864"/>
                    <a:pt x="1179043" y="13521"/>
                  </a:cubicBezTo>
                  <a:cubicBezTo>
                    <a:pt x="1187701" y="22179"/>
                    <a:pt x="1192565" y="33921"/>
                    <a:pt x="1192565" y="46164"/>
                  </a:cubicBezTo>
                  <a:lnTo>
                    <a:pt x="1192565" y="231543"/>
                  </a:lnTo>
                  <a:cubicBezTo>
                    <a:pt x="1192565" y="257038"/>
                    <a:pt x="1171896" y="277707"/>
                    <a:pt x="1146401" y="277707"/>
                  </a:cubicBezTo>
                  <a:lnTo>
                    <a:pt x="46164" y="277707"/>
                  </a:lnTo>
                  <a:cubicBezTo>
                    <a:pt x="33921" y="277707"/>
                    <a:pt x="22179" y="272843"/>
                    <a:pt x="13521" y="264186"/>
                  </a:cubicBezTo>
                  <a:cubicBezTo>
                    <a:pt x="4864" y="255528"/>
                    <a:pt x="0" y="243786"/>
                    <a:pt x="0" y="231543"/>
                  </a:cubicBezTo>
                  <a:lnTo>
                    <a:pt x="0" y="46164"/>
                  </a:lnTo>
                  <a:cubicBezTo>
                    <a:pt x="0" y="33921"/>
                    <a:pt x="4864" y="22179"/>
                    <a:pt x="13521" y="13521"/>
                  </a:cubicBezTo>
                  <a:cubicBezTo>
                    <a:pt x="22179" y="4864"/>
                    <a:pt x="33921" y="0"/>
                    <a:pt x="46164" y="0"/>
                  </a:cubicBezTo>
                  <a:close/>
                </a:path>
              </a:pathLst>
            </a:custGeom>
            <a:solidFill>
              <a:srgbClr val="0A6354"/>
            </a:solidFill>
          </p:spPr>
        </p:sp>
        <p:sp>
          <p:nvSpPr>
            <p:cNvPr id="35" name="TextBox 35"/>
            <p:cNvSpPr txBox="1"/>
            <p:nvPr/>
          </p:nvSpPr>
          <p:spPr>
            <a:xfrm>
              <a:off x="0" y="-47625"/>
              <a:ext cx="1192565" cy="325332"/>
            </a:xfrm>
            <a:prstGeom prst="rect">
              <a:avLst/>
            </a:prstGeom>
          </p:spPr>
          <p:txBody>
            <a:bodyPr lIns="50800" tIns="50800" rIns="50800" bIns="50800" rtlCol="0" anchor="ctr"/>
            <a:lstStyle/>
            <a:p>
              <a:pPr algn="ctr">
                <a:lnSpc>
                  <a:spcPts val="2240"/>
                </a:lnSpc>
              </a:pPr>
              <a:endParaRPr>
                <a:latin typeface="Arial" panose="020B0604020202020204" pitchFamily="34" charset="0"/>
                <a:cs typeface="Arial" panose="020B0604020202020204" pitchFamily="34" charset="0"/>
              </a:endParaRPr>
            </a:p>
          </p:txBody>
        </p:sp>
      </p:grpSp>
      <p:grpSp>
        <p:nvGrpSpPr>
          <p:cNvPr id="36" name="Group 36"/>
          <p:cNvGrpSpPr/>
          <p:nvPr/>
        </p:nvGrpSpPr>
        <p:grpSpPr>
          <a:xfrm>
            <a:off x="1331964" y="5018594"/>
            <a:ext cx="3643166" cy="781050"/>
            <a:chOff x="0" y="0"/>
            <a:chExt cx="1192565" cy="277707"/>
          </a:xfrm>
        </p:grpSpPr>
        <p:sp>
          <p:nvSpPr>
            <p:cNvPr id="37" name="Freeform 37"/>
            <p:cNvSpPr/>
            <p:nvPr/>
          </p:nvSpPr>
          <p:spPr>
            <a:xfrm>
              <a:off x="0" y="0"/>
              <a:ext cx="1192565" cy="277707"/>
            </a:xfrm>
            <a:custGeom>
              <a:avLst/>
              <a:gdLst/>
              <a:ahLst/>
              <a:cxnLst/>
              <a:rect l="l" t="t" r="r" b="b"/>
              <a:pathLst>
                <a:path w="1192565" h="277707">
                  <a:moveTo>
                    <a:pt x="46164" y="0"/>
                  </a:moveTo>
                  <a:lnTo>
                    <a:pt x="1146401" y="0"/>
                  </a:lnTo>
                  <a:cubicBezTo>
                    <a:pt x="1158644" y="0"/>
                    <a:pt x="1170386" y="4864"/>
                    <a:pt x="1179043" y="13521"/>
                  </a:cubicBezTo>
                  <a:cubicBezTo>
                    <a:pt x="1187701" y="22179"/>
                    <a:pt x="1192565" y="33921"/>
                    <a:pt x="1192565" y="46164"/>
                  </a:cubicBezTo>
                  <a:lnTo>
                    <a:pt x="1192565" y="231543"/>
                  </a:lnTo>
                  <a:cubicBezTo>
                    <a:pt x="1192565" y="257038"/>
                    <a:pt x="1171896" y="277707"/>
                    <a:pt x="1146401" y="277707"/>
                  </a:cubicBezTo>
                  <a:lnTo>
                    <a:pt x="46164" y="277707"/>
                  </a:lnTo>
                  <a:cubicBezTo>
                    <a:pt x="33921" y="277707"/>
                    <a:pt x="22179" y="272843"/>
                    <a:pt x="13521" y="264186"/>
                  </a:cubicBezTo>
                  <a:cubicBezTo>
                    <a:pt x="4864" y="255528"/>
                    <a:pt x="0" y="243786"/>
                    <a:pt x="0" y="231543"/>
                  </a:cubicBezTo>
                  <a:lnTo>
                    <a:pt x="0" y="46164"/>
                  </a:lnTo>
                  <a:cubicBezTo>
                    <a:pt x="0" y="33921"/>
                    <a:pt x="4864" y="22179"/>
                    <a:pt x="13521" y="13521"/>
                  </a:cubicBezTo>
                  <a:cubicBezTo>
                    <a:pt x="22179" y="4864"/>
                    <a:pt x="33921" y="0"/>
                    <a:pt x="46164" y="0"/>
                  </a:cubicBezTo>
                  <a:close/>
                </a:path>
              </a:pathLst>
            </a:custGeom>
            <a:solidFill>
              <a:srgbClr val="0A6354"/>
            </a:solidFill>
            <a:ln cap="sq">
              <a:noFill/>
              <a:prstDash val="solid"/>
              <a:miter/>
            </a:ln>
          </p:spPr>
        </p:sp>
        <p:sp>
          <p:nvSpPr>
            <p:cNvPr id="38" name="TextBox 38"/>
            <p:cNvSpPr txBox="1"/>
            <p:nvPr/>
          </p:nvSpPr>
          <p:spPr>
            <a:xfrm>
              <a:off x="0" y="-47625"/>
              <a:ext cx="1192565" cy="325332"/>
            </a:xfrm>
            <a:prstGeom prst="rect">
              <a:avLst/>
            </a:prstGeom>
          </p:spPr>
          <p:txBody>
            <a:bodyPr lIns="50800" tIns="50800" rIns="50800" bIns="50800" rtlCol="0" anchor="ctr"/>
            <a:lstStyle/>
            <a:p>
              <a:pPr marL="0" lvl="0" indent="0" algn="ctr">
                <a:lnSpc>
                  <a:spcPts val="2240"/>
                </a:lnSpc>
                <a:spcBef>
                  <a:spcPct val="0"/>
                </a:spcBef>
              </a:pPr>
              <a:endParaRPr>
                <a:latin typeface="Arial" panose="020B0604020202020204" pitchFamily="34" charset="0"/>
                <a:cs typeface="Arial" panose="020B0604020202020204" pitchFamily="34" charset="0"/>
              </a:endParaRPr>
            </a:p>
          </p:txBody>
        </p:sp>
      </p:grpSp>
      <p:grpSp>
        <p:nvGrpSpPr>
          <p:cNvPr id="39" name="Group 39"/>
          <p:cNvGrpSpPr/>
          <p:nvPr/>
        </p:nvGrpSpPr>
        <p:grpSpPr>
          <a:xfrm>
            <a:off x="1343479" y="8827070"/>
            <a:ext cx="3631650" cy="781050"/>
            <a:chOff x="0" y="0"/>
            <a:chExt cx="1192565" cy="277707"/>
          </a:xfrm>
        </p:grpSpPr>
        <p:sp>
          <p:nvSpPr>
            <p:cNvPr id="40" name="Freeform 40"/>
            <p:cNvSpPr/>
            <p:nvPr/>
          </p:nvSpPr>
          <p:spPr>
            <a:xfrm>
              <a:off x="0" y="0"/>
              <a:ext cx="1192565" cy="277707"/>
            </a:xfrm>
            <a:custGeom>
              <a:avLst/>
              <a:gdLst/>
              <a:ahLst/>
              <a:cxnLst/>
              <a:rect l="l" t="t" r="r" b="b"/>
              <a:pathLst>
                <a:path w="1192565" h="277707">
                  <a:moveTo>
                    <a:pt x="46164" y="0"/>
                  </a:moveTo>
                  <a:lnTo>
                    <a:pt x="1146401" y="0"/>
                  </a:lnTo>
                  <a:cubicBezTo>
                    <a:pt x="1158644" y="0"/>
                    <a:pt x="1170386" y="4864"/>
                    <a:pt x="1179043" y="13521"/>
                  </a:cubicBezTo>
                  <a:cubicBezTo>
                    <a:pt x="1187701" y="22179"/>
                    <a:pt x="1192565" y="33921"/>
                    <a:pt x="1192565" y="46164"/>
                  </a:cubicBezTo>
                  <a:lnTo>
                    <a:pt x="1192565" y="231543"/>
                  </a:lnTo>
                  <a:cubicBezTo>
                    <a:pt x="1192565" y="257038"/>
                    <a:pt x="1171896" y="277707"/>
                    <a:pt x="1146401" y="277707"/>
                  </a:cubicBezTo>
                  <a:lnTo>
                    <a:pt x="46164" y="277707"/>
                  </a:lnTo>
                  <a:cubicBezTo>
                    <a:pt x="33921" y="277707"/>
                    <a:pt x="22179" y="272843"/>
                    <a:pt x="13521" y="264186"/>
                  </a:cubicBezTo>
                  <a:cubicBezTo>
                    <a:pt x="4864" y="255528"/>
                    <a:pt x="0" y="243786"/>
                    <a:pt x="0" y="231543"/>
                  </a:cubicBezTo>
                  <a:lnTo>
                    <a:pt x="0" y="46164"/>
                  </a:lnTo>
                  <a:cubicBezTo>
                    <a:pt x="0" y="33921"/>
                    <a:pt x="4864" y="22179"/>
                    <a:pt x="13521" y="13521"/>
                  </a:cubicBezTo>
                  <a:cubicBezTo>
                    <a:pt x="22179" y="4864"/>
                    <a:pt x="33921" y="0"/>
                    <a:pt x="46164" y="0"/>
                  </a:cubicBezTo>
                  <a:close/>
                </a:path>
              </a:pathLst>
            </a:custGeom>
            <a:solidFill>
              <a:srgbClr val="0A6354"/>
            </a:solidFill>
            <a:ln cap="sq">
              <a:noFill/>
              <a:prstDash val="solid"/>
              <a:miter/>
            </a:ln>
          </p:spPr>
        </p:sp>
        <p:sp>
          <p:nvSpPr>
            <p:cNvPr id="41" name="TextBox 41"/>
            <p:cNvSpPr txBox="1"/>
            <p:nvPr/>
          </p:nvSpPr>
          <p:spPr>
            <a:xfrm>
              <a:off x="0" y="-47625"/>
              <a:ext cx="1192565" cy="325332"/>
            </a:xfrm>
            <a:prstGeom prst="rect">
              <a:avLst/>
            </a:prstGeom>
          </p:spPr>
          <p:txBody>
            <a:bodyPr lIns="50800" tIns="50800" rIns="50800" bIns="50800" rtlCol="0" anchor="ctr"/>
            <a:lstStyle/>
            <a:p>
              <a:pPr marL="0" lvl="0" indent="0" algn="ctr">
                <a:lnSpc>
                  <a:spcPts val="2240"/>
                </a:lnSpc>
                <a:spcBef>
                  <a:spcPct val="0"/>
                </a:spcBef>
              </a:pPr>
              <a:endParaRPr>
                <a:latin typeface="Arial" panose="020B0604020202020204" pitchFamily="34" charset="0"/>
                <a:cs typeface="Arial" panose="020B0604020202020204" pitchFamily="34" charset="0"/>
              </a:endParaRPr>
            </a:p>
          </p:txBody>
        </p:sp>
      </p:grpSp>
      <p:grpSp>
        <p:nvGrpSpPr>
          <p:cNvPr id="42" name="Group 42"/>
          <p:cNvGrpSpPr/>
          <p:nvPr/>
        </p:nvGrpSpPr>
        <p:grpSpPr>
          <a:xfrm>
            <a:off x="1343478" y="12331577"/>
            <a:ext cx="3643165" cy="781050"/>
            <a:chOff x="0" y="0"/>
            <a:chExt cx="1192565" cy="277707"/>
          </a:xfrm>
        </p:grpSpPr>
        <p:sp>
          <p:nvSpPr>
            <p:cNvPr id="43" name="Freeform 43"/>
            <p:cNvSpPr/>
            <p:nvPr/>
          </p:nvSpPr>
          <p:spPr>
            <a:xfrm>
              <a:off x="0" y="0"/>
              <a:ext cx="1192565" cy="277707"/>
            </a:xfrm>
            <a:custGeom>
              <a:avLst/>
              <a:gdLst/>
              <a:ahLst/>
              <a:cxnLst/>
              <a:rect l="l" t="t" r="r" b="b"/>
              <a:pathLst>
                <a:path w="1192565" h="277707">
                  <a:moveTo>
                    <a:pt x="46164" y="0"/>
                  </a:moveTo>
                  <a:lnTo>
                    <a:pt x="1146401" y="0"/>
                  </a:lnTo>
                  <a:cubicBezTo>
                    <a:pt x="1158644" y="0"/>
                    <a:pt x="1170386" y="4864"/>
                    <a:pt x="1179043" y="13521"/>
                  </a:cubicBezTo>
                  <a:cubicBezTo>
                    <a:pt x="1187701" y="22179"/>
                    <a:pt x="1192565" y="33921"/>
                    <a:pt x="1192565" y="46164"/>
                  </a:cubicBezTo>
                  <a:lnTo>
                    <a:pt x="1192565" y="231543"/>
                  </a:lnTo>
                  <a:cubicBezTo>
                    <a:pt x="1192565" y="257038"/>
                    <a:pt x="1171896" y="277707"/>
                    <a:pt x="1146401" y="277707"/>
                  </a:cubicBezTo>
                  <a:lnTo>
                    <a:pt x="46164" y="277707"/>
                  </a:lnTo>
                  <a:cubicBezTo>
                    <a:pt x="33921" y="277707"/>
                    <a:pt x="22179" y="272843"/>
                    <a:pt x="13521" y="264186"/>
                  </a:cubicBezTo>
                  <a:cubicBezTo>
                    <a:pt x="4864" y="255528"/>
                    <a:pt x="0" y="243786"/>
                    <a:pt x="0" y="231543"/>
                  </a:cubicBezTo>
                  <a:lnTo>
                    <a:pt x="0" y="46164"/>
                  </a:lnTo>
                  <a:cubicBezTo>
                    <a:pt x="0" y="33921"/>
                    <a:pt x="4864" y="22179"/>
                    <a:pt x="13521" y="13521"/>
                  </a:cubicBezTo>
                  <a:cubicBezTo>
                    <a:pt x="22179" y="4864"/>
                    <a:pt x="33921" y="0"/>
                    <a:pt x="46164" y="0"/>
                  </a:cubicBezTo>
                  <a:close/>
                </a:path>
              </a:pathLst>
            </a:custGeom>
            <a:solidFill>
              <a:srgbClr val="0A6354"/>
            </a:solidFill>
            <a:ln cap="sq">
              <a:noFill/>
              <a:prstDash val="solid"/>
              <a:miter/>
            </a:ln>
          </p:spPr>
        </p:sp>
        <p:sp>
          <p:nvSpPr>
            <p:cNvPr id="44" name="TextBox 44"/>
            <p:cNvSpPr txBox="1"/>
            <p:nvPr/>
          </p:nvSpPr>
          <p:spPr>
            <a:xfrm>
              <a:off x="0" y="-47625"/>
              <a:ext cx="1192565" cy="325332"/>
            </a:xfrm>
            <a:prstGeom prst="rect">
              <a:avLst/>
            </a:prstGeom>
          </p:spPr>
          <p:txBody>
            <a:bodyPr lIns="50800" tIns="50800" rIns="50800" bIns="50800" rtlCol="0" anchor="ctr"/>
            <a:lstStyle/>
            <a:p>
              <a:pPr marL="0" lvl="0" indent="0" algn="ctr">
                <a:lnSpc>
                  <a:spcPts val="2240"/>
                </a:lnSpc>
                <a:spcBef>
                  <a:spcPct val="0"/>
                </a:spcBef>
              </a:pPr>
              <a:endParaRPr>
                <a:latin typeface="Arial" panose="020B0604020202020204" pitchFamily="34" charset="0"/>
                <a:cs typeface="Arial" panose="020B0604020202020204" pitchFamily="34" charset="0"/>
              </a:endParaRPr>
            </a:p>
          </p:txBody>
        </p:sp>
      </p:grpSp>
      <p:grpSp>
        <p:nvGrpSpPr>
          <p:cNvPr id="45" name="Group 45"/>
          <p:cNvGrpSpPr/>
          <p:nvPr/>
        </p:nvGrpSpPr>
        <p:grpSpPr>
          <a:xfrm>
            <a:off x="1343479" y="14130543"/>
            <a:ext cx="3621170" cy="951572"/>
            <a:chOff x="0" y="0"/>
            <a:chExt cx="1291253" cy="338337"/>
          </a:xfrm>
        </p:grpSpPr>
        <p:sp>
          <p:nvSpPr>
            <p:cNvPr id="46" name="Freeform 46"/>
            <p:cNvSpPr/>
            <p:nvPr/>
          </p:nvSpPr>
          <p:spPr>
            <a:xfrm>
              <a:off x="0" y="0"/>
              <a:ext cx="1291253" cy="338337"/>
            </a:xfrm>
            <a:custGeom>
              <a:avLst/>
              <a:gdLst/>
              <a:ahLst/>
              <a:cxnLst/>
              <a:rect l="l" t="t" r="r" b="b"/>
              <a:pathLst>
                <a:path w="1291253" h="338337">
                  <a:moveTo>
                    <a:pt x="42636" y="0"/>
                  </a:moveTo>
                  <a:lnTo>
                    <a:pt x="1248617" y="0"/>
                  </a:lnTo>
                  <a:cubicBezTo>
                    <a:pt x="1272165" y="0"/>
                    <a:pt x="1291253" y="19089"/>
                    <a:pt x="1291253" y="42636"/>
                  </a:cubicBezTo>
                  <a:lnTo>
                    <a:pt x="1291253" y="295701"/>
                  </a:lnTo>
                  <a:cubicBezTo>
                    <a:pt x="1291253" y="307009"/>
                    <a:pt x="1286761" y="317853"/>
                    <a:pt x="1278766" y="325849"/>
                  </a:cubicBezTo>
                  <a:cubicBezTo>
                    <a:pt x="1270770" y="333845"/>
                    <a:pt x="1259925" y="338337"/>
                    <a:pt x="1248617" y="338337"/>
                  </a:cubicBezTo>
                  <a:lnTo>
                    <a:pt x="42636" y="338337"/>
                  </a:lnTo>
                  <a:cubicBezTo>
                    <a:pt x="31328" y="338337"/>
                    <a:pt x="20484" y="333845"/>
                    <a:pt x="12488" y="325849"/>
                  </a:cubicBezTo>
                  <a:cubicBezTo>
                    <a:pt x="4492" y="317853"/>
                    <a:pt x="0" y="307009"/>
                    <a:pt x="0" y="295701"/>
                  </a:cubicBezTo>
                  <a:lnTo>
                    <a:pt x="0" y="42636"/>
                  </a:lnTo>
                  <a:cubicBezTo>
                    <a:pt x="0" y="31328"/>
                    <a:pt x="4492" y="20484"/>
                    <a:pt x="12488" y="12488"/>
                  </a:cubicBezTo>
                  <a:cubicBezTo>
                    <a:pt x="20484" y="4492"/>
                    <a:pt x="31328" y="0"/>
                    <a:pt x="42636" y="0"/>
                  </a:cubicBezTo>
                  <a:close/>
                </a:path>
              </a:pathLst>
            </a:custGeom>
            <a:solidFill>
              <a:srgbClr val="0A6354"/>
            </a:solidFill>
            <a:ln cap="sq">
              <a:noFill/>
              <a:prstDash val="solid"/>
              <a:miter/>
            </a:ln>
          </p:spPr>
        </p:sp>
        <p:sp>
          <p:nvSpPr>
            <p:cNvPr id="47" name="TextBox 47"/>
            <p:cNvSpPr txBox="1"/>
            <p:nvPr/>
          </p:nvSpPr>
          <p:spPr>
            <a:xfrm>
              <a:off x="0" y="-47625"/>
              <a:ext cx="1291253" cy="385962"/>
            </a:xfrm>
            <a:prstGeom prst="rect">
              <a:avLst/>
            </a:prstGeom>
          </p:spPr>
          <p:txBody>
            <a:bodyPr lIns="50800" tIns="50800" rIns="50800" bIns="50800" rtlCol="0" anchor="ctr"/>
            <a:lstStyle/>
            <a:p>
              <a:pPr marL="0" lvl="0" indent="0" algn="ctr">
                <a:lnSpc>
                  <a:spcPts val="2240"/>
                </a:lnSpc>
                <a:spcBef>
                  <a:spcPct val="0"/>
                </a:spcBef>
              </a:pPr>
              <a:endParaRPr>
                <a:latin typeface="Arial" panose="020B0604020202020204" pitchFamily="34" charset="0"/>
                <a:cs typeface="Arial" panose="020B0604020202020204" pitchFamily="34" charset="0"/>
              </a:endParaRPr>
            </a:p>
          </p:txBody>
        </p:sp>
      </p:grpSp>
      <p:grpSp>
        <p:nvGrpSpPr>
          <p:cNvPr id="48" name="Group 48"/>
          <p:cNvGrpSpPr/>
          <p:nvPr/>
        </p:nvGrpSpPr>
        <p:grpSpPr>
          <a:xfrm>
            <a:off x="1415334" y="16319069"/>
            <a:ext cx="3571310" cy="1051697"/>
            <a:chOff x="0" y="0"/>
            <a:chExt cx="1192565" cy="277707"/>
          </a:xfrm>
        </p:grpSpPr>
        <p:sp>
          <p:nvSpPr>
            <p:cNvPr id="49" name="Freeform 49"/>
            <p:cNvSpPr/>
            <p:nvPr/>
          </p:nvSpPr>
          <p:spPr>
            <a:xfrm>
              <a:off x="0" y="0"/>
              <a:ext cx="1192565" cy="277707"/>
            </a:xfrm>
            <a:custGeom>
              <a:avLst/>
              <a:gdLst/>
              <a:ahLst/>
              <a:cxnLst/>
              <a:rect l="l" t="t" r="r" b="b"/>
              <a:pathLst>
                <a:path w="1192565" h="277707">
                  <a:moveTo>
                    <a:pt x="46164" y="0"/>
                  </a:moveTo>
                  <a:lnTo>
                    <a:pt x="1146401" y="0"/>
                  </a:lnTo>
                  <a:cubicBezTo>
                    <a:pt x="1158644" y="0"/>
                    <a:pt x="1170386" y="4864"/>
                    <a:pt x="1179043" y="13521"/>
                  </a:cubicBezTo>
                  <a:cubicBezTo>
                    <a:pt x="1187701" y="22179"/>
                    <a:pt x="1192565" y="33921"/>
                    <a:pt x="1192565" y="46164"/>
                  </a:cubicBezTo>
                  <a:lnTo>
                    <a:pt x="1192565" y="231543"/>
                  </a:lnTo>
                  <a:cubicBezTo>
                    <a:pt x="1192565" y="257038"/>
                    <a:pt x="1171896" y="277707"/>
                    <a:pt x="1146401" y="277707"/>
                  </a:cubicBezTo>
                  <a:lnTo>
                    <a:pt x="46164" y="277707"/>
                  </a:lnTo>
                  <a:cubicBezTo>
                    <a:pt x="33921" y="277707"/>
                    <a:pt x="22179" y="272843"/>
                    <a:pt x="13521" y="264186"/>
                  </a:cubicBezTo>
                  <a:cubicBezTo>
                    <a:pt x="4864" y="255528"/>
                    <a:pt x="0" y="243786"/>
                    <a:pt x="0" y="231543"/>
                  </a:cubicBezTo>
                  <a:lnTo>
                    <a:pt x="0" y="46164"/>
                  </a:lnTo>
                  <a:cubicBezTo>
                    <a:pt x="0" y="33921"/>
                    <a:pt x="4864" y="22179"/>
                    <a:pt x="13521" y="13521"/>
                  </a:cubicBezTo>
                  <a:cubicBezTo>
                    <a:pt x="22179" y="4864"/>
                    <a:pt x="33921" y="0"/>
                    <a:pt x="46164" y="0"/>
                  </a:cubicBezTo>
                  <a:close/>
                </a:path>
              </a:pathLst>
            </a:custGeom>
            <a:solidFill>
              <a:srgbClr val="0A6354"/>
            </a:solidFill>
            <a:ln cap="sq">
              <a:noFill/>
              <a:prstDash val="solid"/>
              <a:miter/>
            </a:ln>
          </p:spPr>
        </p:sp>
        <p:sp>
          <p:nvSpPr>
            <p:cNvPr id="50" name="TextBox 50"/>
            <p:cNvSpPr txBox="1"/>
            <p:nvPr/>
          </p:nvSpPr>
          <p:spPr>
            <a:xfrm>
              <a:off x="0" y="-47625"/>
              <a:ext cx="1192565" cy="325332"/>
            </a:xfrm>
            <a:prstGeom prst="rect">
              <a:avLst/>
            </a:prstGeom>
          </p:spPr>
          <p:txBody>
            <a:bodyPr lIns="50800" tIns="50800" rIns="50800" bIns="50800" rtlCol="0" anchor="ctr"/>
            <a:lstStyle/>
            <a:p>
              <a:pPr marL="0" lvl="0" indent="0" algn="ctr">
                <a:lnSpc>
                  <a:spcPts val="2240"/>
                </a:lnSpc>
                <a:spcBef>
                  <a:spcPct val="0"/>
                </a:spcBef>
              </a:pPr>
              <a:endParaRPr>
                <a:latin typeface="Arial" panose="020B0604020202020204" pitchFamily="34" charset="0"/>
                <a:cs typeface="Arial" panose="020B0604020202020204" pitchFamily="34" charset="0"/>
              </a:endParaRPr>
            </a:p>
          </p:txBody>
        </p:sp>
      </p:grpSp>
      <p:sp>
        <p:nvSpPr>
          <p:cNvPr id="68" name="TextBox 68"/>
          <p:cNvSpPr txBox="1"/>
          <p:nvPr/>
        </p:nvSpPr>
        <p:spPr>
          <a:xfrm>
            <a:off x="1254788" y="3092919"/>
            <a:ext cx="3354088" cy="664349"/>
          </a:xfrm>
          <a:prstGeom prst="rect">
            <a:avLst/>
          </a:prstGeom>
        </p:spPr>
        <p:txBody>
          <a:bodyPr wrap="square" lIns="0" tIns="0" rIns="0" bIns="0" rtlCol="0" anchor="t">
            <a:spAutoFit/>
          </a:bodyPr>
          <a:lstStyle/>
          <a:p>
            <a:pPr algn="ctr">
              <a:lnSpc>
                <a:spcPts val="2660"/>
              </a:lnSpc>
            </a:pPr>
            <a:r>
              <a:rPr lang="en-US" sz="2000" b="1">
                <a:solidFill>
                  <a:srgbClr val="FFFFFF"/>
                </a:solidFill>
                <a:latin typeface="Arial" panose="020B0604020202020204" pitchFamily="34" charset="0"/>
                <a:cs typeface="Arial" panose="020B0604020202020204" pitchFamily="34" charset="0"/>
              </a:rPr>
              <a:t>L</a:t>
            </a:r>
            <a:r>
              <a:rPr lang="vi-VN" sz="2000" b="1">
                <a:solidFill>
                  <a:srgbClr val="FFFFFF"/>
                </a:solidFill>
                <a:latin typeface="Arial" panose="020B0604020202020204" pitchFamily="34" charset="0"/>
                <a:cs typeface="Arial" panose="020B0604020202020204" pitchFamily="34" charset="0"/>
              </a:rPr>
              <a:t>ập </a:t>
            </a:r>
            <a:r>
              <a:rPr lang="vi-VN" sz="2000" b="1" dirty="0">
                <a:solidFill>
                  <a:srgbClr val="FFFFFF"/>
                </a:solidFill>
                <a:latin typeface="Arial" panose="020B0604020202020204" pitchFamily="34" charset="0"/>
                <a:cs typeface="Arial" panose="020B0604020202020204" pitchFamily="34" charset="0"/>
              </a:rPr>
              <a:t>dự án </a:t>
            </a:r>
            <a:r>
              <a:rPr lang="vi-VN" sz="2000" b="1">
                <a:solidFill>
                  <a:srgbClr val="FFFFFF"/>
                </a:solidFill>
                <a:latin typeface="Arial" panose="020B0604020202020204" pitchFamily="34" charset="0"/>
                <a:cs typeface="Arial" panose="020B0604020202020204" pitchFamily="34" charset="0"/>
              </a:rPr>
              <a:t>xây </a:t>
            </a:r>
            <a:r>
              <a:rPr lang="en-US" sz="2000" b="1">
                <a:solidFill>
                  <a:srgbClr val="FFFFFF"/>
                </a:solidFill>
                <a:latin typeface="Arial" panose="020B0604020202020204" pitchFamily="34" charset="0"/>
                <a:cs typeface="Arial" panose="020B0604020202020204" pitchFamily="34" charset="0"/>
              </a:rPr>
              <a:t>d</a:t>
            </a:r>
            <a:r>
              <a:rPr lang="vi-VN" sz="2000" b="1">
                <a:solidFill>
                  <a:srgbClr val="FFFFFF"/>
                </a:solidFill>
                <a:latin typeface="Arial" panose="020B0604020202020204" pitchFamily="34" charset="0"/>
                <a:cs typeface="Arial" panose="020B0604020202020204" pitchFamily="34" charset="0"/>
              </a:rPr>
              <a:t>ựng bảng giá </a:t>
            </a:r>
            <a:r>
              <a:rPr lang="vi-VN" sz="2000" b="1" dirty="0">
                <a:solidFill>
                  <a:srgbClr val="FFFFFF"/>
                </a:solidFill>
                <a:latin typeface="Arial" panose="020B0604020202020204" pitchFamily="34" charset="0"/>
                <a:cs typeface="Arial" panose="020B0604020202020204" pitchFamily="34" charset="0"/>
              </a:rPr>
              <a:t>đất</a:t>
            </a:r>
            <a:endParaRPr lang="en-US" sz="2000" b="1" dirty="0">
              <a:solidFill>
                <a:srgbClr val="FFFFFF"/>
              </a:solidFill>
              <a:latin typeface="Arial" panose="020B0604020202020204" pitchFamily="34" charset="0"/>
              <a:cs typeface="Arial" panose="020B0604020202020204" pitchFamily="34" charset="0"/>
              <a:sym typeface="Montserrat Bold"/>
            </a:endParaRPr>
          </a:p>
        </p:txBody>
      </p:sp>
      <p:sp>
        <p:nvSpPr>
          <p:cNvPr id="69" name="TextBox 69"/>
          <p:cNvSpPr txBox="1"/>
          <p:nvPr/>
        </p:nvSpPr>
        <p:spPr>
          <a:xfrm>
            <a:off x="524423" y="2746862"/>
            <a:ext cx="289392" cy="1117742"/>
          </a:xfrm>
          <a:prstGeom prst="rect">
            <a:avLst/>
          </a:prstGeom>
        </p:spPr>
        <p:txBody>
          <a:bodyPr lIns="0" tIns="0" rIns="0" bIns="0" rtlCol="0" anchor="t">
            <a:spAutoFit/>
          </a:bodyPr>
          <a:lstStyle/>
          <a:p>
            <a:pPr algn="ctr">
              <a:lnSpc>
                <a:spcPts val="9799"/>
              </a:lnSpc>
            </a:pPr>
            <a:r>
              <a:rPr lang="en-US" sz="6000" b="1" dirty="0">
                <a:solidFill>
                  <a:srgbClr val="0A6354"/>
                </a:solidFill>
                <a:latin typeface="Arial" panose="020B0604020202020204" pitchFamily="34" charset="0"/>
                <a:ea typeface="Montserrat Bold"/>
                <a:cs typeface="Arial" panose="020B0604020202020204" pitchFamily="34" charset="0"/>
                <a:sym typeface="Montserrat Bold"/>
              </a:rPr>
              <a:t>1</a:t>
            </a:r>
          </a:p>
        </p:txBody>
      </p:sp>
      <p:sp>
        <p:nvSpPr>
          <p:cNvPr id="70" name="TextBox 70"/>
          <p:cNvSpPr txBox="1"/>
          <p:nvPr/>
        </p:nvSpPr>
        <p:spPr>
          <a:xfrm>
            <a:off x="510634" y="4724400"/>
            <a:ext cx="289392" cy="2403607"/>
          </a:xfrm>
          <a:prstGeom prst="rect">
            <a:avLst/>
          </a:prstGeom>
        </p:spPr>
        <p:txBody>
          <a:bodyPr lIns="0" tIns="0" rIns="0" bIns="0" rtlCol="0" anchor="t">
            <a:spAutoFit/>
          </a:bodyPr>
          <a:lstStyle/>
          <a:p>
            <a:pPr marL="0" lvl="0" indent="0" algn="l">
              <a:lnSpc>
                <a:spcPts val="9799"/>
              </a:lnSpc>
              <a:spcBef>
                <a:spcPct val="0"/>
              </a:spcBef>
            </a:pPr>
            <a:r>
              <a:rPr lang="en-US" sz="6000" b="1" u="none" strike="noStrike" dirty="0">
                <a:solidFill>
                  <a:srgbClr val="0A6354"/>
                </a:solidFill>
                <a:latin typeface="Arial" panose="020B0604020202020204" pitchFamily="34" charset="0"/>
                <a:ea typeface="Montserrat Bold"/>
                <a:cs typeface="Arial" panose="020B0604020202020204" pitchFamily="34" charset="0"/>
                <a:sym typeface="Montserrat Bold"/>
              </a:rPr>
              <a:t>2</a:t>
            </a:r>
          </a:p>
          <a:p>
            <a:pPr marL="0" lvl="0" indent="0" algn="l">
              <a:lnSpc>
                <a:spcPts val="9799"/>
              </a:lnSpc>
              <a:spcBef>
                <a:spcPct val="0"/>
              </a:spcBef>
            </a:pPr>
            <a:endParaRPr lang="en-US" sz="6000" b="1" u="none" strike="noStrike" dirty="0">
              <a:solidFill>
                <a:srgbClr val="0A6354"/>
              </a:solidFill>
              <a:latin typeface="Arial" panose="020B0604020202020204" pitchFamily="34" charset="0"/>
              <a:ea typeface="Montserrat Bold"/>
              <a:cs typeface="Arial" panose="020B0604020202020204" pitchFamily="34" charset="0"/>
              <a:sym typeface="Montserrat Bold"/>
            </a:endParaRPr>
          </a:p>
        </p:txBody>
      </p:sp>
      <p:sp>
        <p:nvSpPr>
          <p:cNvPr id="71" name="TextBox 71"/>
          <p:cNvSpPr txBox="1"/>
          <p:nvPr/>
        </p:nvSpPr>
        <p:spPr>
          <a:xfrm>
            <a:off x="524423" y="8554019"/>
            <a:ext cx="289392" cy="1117742"/>
          </a:xfrm>
          <a:prstGeom prst="rect">
            <a:avLst/>
          </a:prstGeom>
        </p:spPr>
        <p:txBody>
          <a:bodyPr lIns="0" tIns="0" rIns="0" bIns="0" rtlCol="0" anchor="t">
            <a:spAutoFit/>
          </a:bodyPr>
          <a:lstStyle/>
          <a:p>
            <a:pPr marL="0" lvl="0" indent="0" algn="ctr">
              <a:lnSpc>
                <a:spcPts val="9799"/>
              </a:lnSpc>
              <a:spcBef>
                <a:spcPct val="0"/>
              </a:spcBef>
            </a:pPr>
            <a:r>
              <a:rPr lang="en-US" sz="6000" b="1" u="none" strike="noStrike" dirty="0">
                <a:solidFill>
                  <a:srgbClr val="0A6354"/>
                </a:solidFill>
                <a:latin typeface="Arial" panose="020B0604020202020204" pitchFamily="34" charset="0"/>
                <a:ea typeface="Montserrat Bold"/>
                <a:cs typeface="Arial" panose="020B0604020202020204" pitchFamily="34" charset="0"/>
                <a:sym typeface="Montserrat Bold"/>
              </a:rPr>
              <a:t>3</a:t>
            </a:r>
          </a:p>
        </p:txBody>
      </p:sp>
      <p:sp>
        <p:nvSpPr>
          <p:cNvPr id="72" name="TextBox 72"/>
          <p:cNvSpPr txBox="1"/>
          <p:nvPr/>
        </p:nvSpPr>
        <p:spPr>
          <a:xfrm>
            <a:off x="549616" y="12163231"/>
            <a:ext cx="289392" cy="1117742"/>
          </a:xfrm>
          <a:prstGeom prst="rect">
            <a:avLst/>
          </a:prstGeom>
        </p:spPr>
        <p:txBody>
          <a:bodyPr lIns="0" tIns="0" rIns="0" bIns="0" rtlCol="0" anchor="t">
            <a:spAutoFit/>
          </a:bodyPr>
          <a:lstStyle/>
          <a:p>
            <a:pPr marL="0" lvl="0" indent="0" algn="l">
              <a:lnSpc>
                <a:spcPts val="9799"/>
              </a:lnSpc>
              <a:spcBef>
                <a:spcPct val="0"/>
              </a:spcBef>
            </a:pPr>
            <a:r>
              <a:rPr lang="en-US" sz="6000" b="1" u="none" strike="noStrike" dirty="0">
                <a:solidFill>
                  <a:srgbClr val="0A6354"/>
                </a:solidFill>
                <a:latin typeface="Arial" panose="020B0604020202020204" pitchFamily="34" charset="0"/>
                <a:ea typeface="Montserrat Bold"/>
                <a:cs typeface="Arial" panose="020B0604020202020204" pitchFamily="34" charset="0"/>
                <a:sym typeface="Montserrat Bold"/>
              </a:rPr>
              <a:t>4</a:t>
            </a:r>
          </a:p>
        </p:txBody>
      </p:sp>
      <p:sp>
        <p:nvSpPr>
          <p:cNvPr id="73" name="TextBox 73"/>
          <p:cNvSpPr txBox="1"/>
          <p:nvPr/>
        </p:nvSpPr>
        <p:spPr>
          <a:xfrm>
            <a:off x="1351013" y="3902563"/>
            <a:ext cx="3991739" cy="769441"/>
          </a:xfrm>
          <a:prstGeom prst="rect">
            <a:avLst/>
          </a:prstGeom>
        </p:spPr>
        <p:txBody>
          <a:bodyPr lIns="0" tIns="0" rIns="0" bIns="0" rtlCol="0" anchor="t">
            <a:spAutoFit/>
          </a:bodyPr>
          <a:lstStyle/>
          <a:p>
            <a:pPr marL="285750" indent="-285750" algn="just">
              <a:lnSpc>
                <a:spcPts val="1540"/>
              </a:lnSpc>
              <a:buFont typeface="Wingdings" panose="05000000000000000000" pitchFamily="2" charset="2"/>
              <a:buChar char="v"/>
            </a:pPr>
            <a:r>
              <a:rPr lang="vi-VN" sz="1400" dirty="0">
                <a:latin typeface="Arial" panose="020B0604020202020204" pitchFamily="34" charset="0"/>
                <a:cs typeface="Arial" panose="020B0604020202020204" pitchFamily="34" charset="0"/>
              </a:rPr>
              <a:t>Cơ quan có chức năng quản lý đất đai lập dự án xây dựng bảng giá đất, trong đó xác định nội dung, thời gian, tiến độ, dự toán kinh phí thực hiện và các nội dung liên quan</a:t>
            </a:r>
            <a:endParaRPr lang="en-US" sz="1400" dirty="0">
              <a:solidFill>
                <a:srgbClr val="6B7A83"/>
              </a:solidFill>
              <a:latin typeface="Arial" panose="020B0604020202020204" pitchFamily="34" charset="0"/>
              <a:ea typeface="Poppins"/>
              <a:cs typeface="Arial" panose="020B0604020202020204" pitchFamily="34" charset="0"/>
              <a:sym typeface="Poppins"/>
            </a:endParaRPr>
          </a:p>
        </p:txBody>
      </p:sp>
      <p:sp>
        <p:nvSpPr>
          <p:cNvPr id="74" name="TextBox 74"/>
          <p:cNvSpPr txBox="1"/>
          <p:nvPr/>
        </p:nvSpPr>
        <p:spPr>
          <a:xfrm>
            <a:off x="1343479" y="5923215"/>
            <a:ext cx="3991740" cy="2800767"/>
          </a:xfrm>
          <a:prstGeom prst="rect">
            <a:avLst/>
          </a:prstGeom>
        </p:spPr>
        <p:txBody>
          <a:bodyPr wrap="square" lIns="0" tIns="0" rIns="0" bIns="0" rtlCol="0" anchor="t">
            <a:spAutoFit/>
          </a:bodyPr>
          <a:lstStyle/>
          <a:p>
            <a:pPr marL="285750" indent="-285750" algn="just">
              <a:buFont typeface="Wingdings" panose="05000000000000000000" pitchFamily="2" charset="2"/>
              <a:buChar char="v"/>
            </a:pPr>
            <a:r>
              <a:rPr lang="en-US" sz="1400" dirty="0">
                <a:solidFill>
                  <a:srgbClr val="6B7A83"/>
                </a:solidFill>
                <a:latin typeface="Arial" panose="020B0604020202020204" pitchFamily="34" charset="0"/>
                <a:ea typeface="Poppins"/>
                <a:cs typeface="Arial" panose="020B0604020202020204" pitchFamily="34" charset="0"/>
                <a:sym typeface="Poppins"/>
              </a:rPr>
              <a:t> </a:t>
            </a:r>
            <a:r>
              <a:rPr lang="vi-VN" sz="1400" dirty="0">
                <a:latin typeface="Arial" panose="020B0604020202020204" pitchFamily="34" charset="0"/>
                <a:cs typeface="Arial" panose="020B0604020202020204" pitchFamily="34" charset="0"/>
              </a:rPr>
              <a:t>Cơ quan có chức năng quản lý đất đai chuẩn bị hồ sơ thẩm định dự án xây dựng bảng giá đất và gửi Sở Tài chính; Sở Tài chính có trách nhiệm thẩm định và gửi văn bản thẩm định hồ sơ dự án xây dựng bảng giá đất về cơ quan có chức năng quản lý đất đai. Hồ sơ thẩm định dự án xây dựng bảng giá đất gồm:</a:t>
            </a:r>
            <a:endParaRPr lang="en-US" sz="1400" dirty="0">
              <a:latin typeface="Arial" panose="020B0604020202020204" pitchFamily="34" charset="0"/>
              <a:cs typeface="Arial" panose="020B0604020202020204" pitchFamily="34" charset="0"/>
            </a:endParaRPr>
          </a:p>
          <a:p>
            <a:pPr marL="288925" algn="just"/>
            <a:r>
              <a:rPr lang="vi-VN" sz="1400" dirty="0">
                <a:latin typeface="Arial" panose="020B0604020202020204" pitchFamily="34" charset="0"/>
                <a:cs typeface="Arial" panose="020B0604020202020204" pitchFamily="34" charset="0"/>
              </a:rPr>
              <a:t>a) Công văn đề nghị thẩm định dự án xây dựng bảng giá đất;</a:t>
            </a:r>
            <a:endParaRPr lang="en-US" sz="1400" dirty="0">
              <a:latin typeface="Arial" panose="020B0604020202020204" pitchFamily="34" charset="0"/>
              <a:cs typeface="Arial" panose="020B0604020202020204" pitchFamily="34" charset="0"/>
            </a:endParaRPr>
          </a:p>
          <a:p>
            <a:pPr marL="288925" algn="just"/>
            <a:r>
              <a:rPr lang="vi-VN" sz="1400" dirty="0">
                <a:latin typeface="Arial" panose="020B0604020202020204" pitchFamily="34" charset="0"/>
                <a:cs typeface="Arial" panose="020B0604020202020204" pitchFamily="34" charset="0"/>
              </a:rPr>
              <a:t>b) Dự thảo Dự án xây dựng bảng giá đất;</a:t>
            </a:r>
            <a:endParaRPr lang="en-US" sz="1400" dirty="0">
              <a:latin typeface="Arial" panose="020B0604020202020204" pitchFamily="34" charset="0"/>
              <a:cs typeface="Arial" panose="020B0604020202020204" pitchFamily="34" charset="0"/>
            </a:endParaRPr>
          </a:p>
          <a:p>
            <a:pPr marL="288925" algn="just"/>
            <a:r>
              <a:rPr lang="vi-VN" sz="1400" dirty="0">
                <a:latin typeface="Arial" panose="020B0604020202020204" pitchFamily="34" charset="0"/>
                <a:cs typeface="Arial" panose="020B0604020202020204" pitchFamily="34" charset="0"/>
              </a:rPr>
              <a:t>c) Dự thảo Tờ trình về việc phê duyệt dự án;</a:t>
            </a:r>
            <a:endParaRPr lang="en-US" sz="1400" dirty="0">
              <a:latin typeface="Arial" panose="020B0604020202020204" pitchFamily="34" charset="0"/>
              <a:cs typeface="Arial" panose="020B0604020202020204" pitchFamily="34" charset="0"/>
            </a:endParaRPr>
          </a:p>
          <a:p>
            <a:pPr marL="288925" algn="just"/>
            <a:r>
              <a:rPr lang="vi-VN" sz="1400" dirty="0">
                <a:latin typeface="Arial" panose="020B0604020202020204" pitchFamily="34" charset="0"/>
                <a:cs typeface="Arial" panose="020B0604020202020204" pitchFamily="34" charset="0"/>
              </a:rPr>
              <a:t>d) Dự thảo Quyết định của Ủy ban nhân dân cấp tỉnh về việc phê duyệt dự án.</a:t>
            </a:r>
            <a:endParaRPr lang="en-US" sz="1400" dirty="0">
              <a:latin typeface="Arial" panose="020B0604020202020204" pitchFamily="34" charset="0"/>
              <a:cs typeface="Arial" panose="020B0604020202020204" pitchFamily="34" charset="0"/>
            </a:endParaRPr>
          </a:p>
        </p:txBody>
      </p:sp>
      <p:sp>
        <p:nvSpPr>
          <p:cNvPr id="75" name="TextBox 75"/>
          <p:cNvSpPr txBox="1"/>
          <p:nvPr/>
        </p:nvSpPr>
        <p:spPr>
          <a:xfrm>
            <a:off x="1331963" y="9666033"/>
            <a:ext cx="4003255" cy="2585323"/>
          </a:xfrm>
          <a:prstGeom prst="rect">
            <a:avLst/>
          </a:prstGeom>
        </p:spPr>
        <p:txBody>
          <a:bodyPr lIns="0" tIns="0" rIns="0" bIns="0" rtlCol="0" anchor="t">
            <a:spAutoFit/>
          </a:bodyPr>
          <a:lstStyle/>
          <a:p>
            <a:pPr marL="285750" indent="-285750" algn="just">
              <a:buFont typeface="Wingdings" panose="05000000000000000000" pitchFamily="2" charset="2"/>
              <a:buChar char="v"/>
            </a:pPr>
            <a:r>
              <a:rPr lang="vi-VN" sz="1400" dirty="0">
                <a:latin typeface="Arial" panose="020B0604020202020204" pitchFamily="34" charset="0"/>
                <a:cs typeface="Arial" panose="020B0604020202020204" pitchFamily="34" charset="0"/>
              </a:rPr>
              <a:t>Cơ quan có chức năng quản lý đất đai tiếp thu, hoàn thiện ý kiến thẩm định và trình Ủy ban nhân dân cấp tỉnh hồ sơ dự án xây dựng bảng giá đất. Hồ sơ dự án xây dựng bảng giá đất gồm:</a:t>
            </a:r>
            <a:endParaRPr lang="en-US" sz="1400" dirty="0">
              <a:latin typeface="Arial" panose="020B0604020202020204" pitchFamily="34" charset="0"/>
              <a:cs typeface="Arial" panose="020B0604020202020204" pitchFamily="34" charset="0"/>
            </a:endParaRPr>
          </a:p>
          <a:p>
            <a:pPr marL="288925" algn="just"/>
            <a:r>
              <a:rPr lang="vi-VN" sz="1400" dirty="0">
                <a:latin typeface="Arial" panose="020B0604020202020204" pitchFamily="34" charset="0"/>
                <a:cs typeface="Arial" panose="020B0604020202020204" pitchFamily="34" charset="0"/>
              </a:rPr>
              <a:t>a) Dự án xây dựng bảng giá đất sau khi đã tiếp thu, hoàn thiện ý kiến thẩm định;</a:t>
            </a:r>
            <a:endParaRPr lang="en-US" sz="1400" dirty="0">
              <a:latin typeface="Arial" panose="020B0604020202020204" pitchFamily="34" charset="0"/>
              <a:cs typeface="Arial" panose="020B0604020202020204" pitchFamily="34" charset="0"/>
            </a:endParaRPr>
          </a:p>
          <a:p>
            <a:pPr marL="288925" algn="just"/>
            <a:r>
              <a:rPr lang="vi-VN" sz="1400" dirty="0">
                <a:latin typeface="Arial" panose="020B0604020202020204" pitchFamily="34" charset="0"/>
                <a:cs typeface="Arial" panose="020B0604020202020204" pitchFamily="34" charset="0"/>
              </a:rPr>
              <a:t>b) Tờ trình về việc phê duyệt dự án;</a:t>
            </a:r>
            <a:endParaRPr lang="en-US" sz="1400" dirty="0">
              <a:latin typeface="Arial" panose="020B0604020202020204" pitchFamily="34" charset="0"/>
              <a:cs typeface="Arial" panose="020B0604020202020204" pitchFamily="34" charset="0"/>
            </a:endParaRPr>
          </a:p>
          <a:p>
            <a:pPr marL="288925" algn="just"/>
            <a:r>
              <a:rPr lang="vi-VN" sz="1400" dirty="0">
                <a:latin typeface="Arial" panose="020B0604020202020204" pitchFamily="34" charset="0"/>
                <a:cs typeface="Arial" panose="020B0604020202020204" pitchFamily="34" charset="0"/>
              </a:rPr>
              <a:t>c) Dự thảo Quyết định của Ủy ban nhân dân cấp tỉnh về việc phê duyệt dự án;</a:t>
            </a:r>
            <a:endParaRPr lang="en-US" sz="1400" dirty="0">
              <a:latin typeface="Arial" panose="020B0604020202020204" pitchFamily="34" charset="0"/>
              <a:cs typeface="Arial" panose="020B0604020202020204" pitchFamily="34" charset="0"/>
            </a:endParaRPr>
          </a:p>
          <a:p>
            <a:pPr marL="288925" algn="just"/>
            <a:r>
              <a:rPr lang="vi-VN" sz="1400" dirty="0">
                <a:latin typeface="Arial" panose="020B0604020202020204" pitchFamily="34" charset="0"/>
                <a:cs typeface="Arial" panose="020B0604020202020204" pitchFamily="34" charset="0"/>
              </a:rPr>
              <a:t>d) Văn bản thẩm định hồ sơ dự án xây dựng bảng giá đất</a:t>
            </a:r>
            <a:endParaRPr lang="en-US" sz="1400" dirty="0">
              <a:solidFill>
                <a:srgbClr val="6B7A83"/>
              </a:solidFill>
              <a:latin typeface="Arial" panose="020B0604020202020204" pitchFamily="34" charset="0"/>
              <a:ea typeface="Poppins"/>
              <a:cs typeface="Arial" panose="020B0604020202020204" pitchFamily="34" charset="0"/>
              <a:sym typeface="Poppins"/>
            </a:endParaRPr>
          </a:p>
        </p:txBody>
      </p:sp>
      <p:sp>
        <p:nvSpPr>
          <p:cNvPr id="76" name="TextBox 76"/>
          <p:cNvSpPr txBox="1"/>
          <p:nvPr/>
        </p:nvSpPr>
        <p:spPr>
          <a:xfrm>
            <a:off x="1343478" y="5112917"/>
            <a:ext cx="3643166" cy="589905"/>
          </a:xfrm>
          <a:prstGeom prst="rect">
            <a:avLst/>
          </a:prstGeom>
        </p:spPr>
        <p:txBody>
          <a:bodyPr wrap="square" lIns="0" tIns="0" rIns="0" bIns="0" rtlCol="0" anchor="t">
            <a:spAutoFit/>
          </a:bodyPr>
          <a:lstStyle/>
          <a:p>
            <a:pPr algn="ctr">
              <a:lnSpc>
                <a:spcPts val="2280"/>
              </a:lnSpc>
            </a:pPr>
            <a:r>
              <a:rPr lang="en-US" sz="2000" b="1" dirty="0">
                <a:solidFill>
                  <a:srgbClr val="FFFFFF"/>
                </a:solidFill>
                <a:latin typeface="Arial" panose="020B0604020202020204" pitchFamily="34" charset="0"/>
                <a:ea typeface="Montserrat Bold"/>
                <a:cs typeface="Arial" panose="020B0604020202020204" pitchFamily="34" charset="0"/>
              </a:rPr>
              <a:t>T</a:t>
            </a:r>
            <a:r>
              <a:rPr lang="vi-VN" sz="2000" b="1" dirty="0">
                <a:solidFill>
                  <a:srgbClr val="FFFFFF"/>
                </a:solidFill>
                <a:latin typeface="Arial" panose="020B0604020202020204" pitchFamily="34" charset="0"/>
                <a:ea typeface="Montserrat Bold"/>
                <a:cs typeface="Arial" panose="020B0604020202020204" pitchFamily="34" charset="0"/>
              </a:rPr>
              <a:t>hẩm định dự án xây </a:t>
            </a:r>
            <a:r>
              <a:rPr lang="vi-VN" sz="2000" b="1">
                <a:solidFill>
                  <a:srgbClr val="FFFFFF"/>
                </a:solidFill>
                <a:latin typeface="Arial" panose="020B0604020202020204" pitchFamily="34" charset="0"/>
                <a:ea typeface="Montserrat Bold"/>
                <a:cs typeface="Arial" panose="020B0604020202020204" pitchFamily="34" charset="0"/>
              </a:rPr>
              <a:t>dựng </a:t>
            </a:r>
            <a:br>
              <a:rPr lang="en-US" sz="2000" b="1">
                <a:solidFill>
                  <a:srgbClr val="FFFFFF"/>
                </a:solidFill>
                <a:latin typeface="Arial" panose="020B0604020202020204" pitchFamily="34" charset="0"/>
                <a:ea typeface="Montserrat Bold"/>
                <a:cs typeface="Arial" panose="020B0604020202020204" pitchFamily="34" charset="0"/>
              </a:rPr>
            </a:br>
            <a:r>
              <a:rPr lang="vi-VN" sz="2000" b="1">
                <a:solidFill>
                  <a:srgbClr val="FFFFFF"/>
                </a:solidFill>
                <a:latin typeface="Arial" panose="020B0604020202020204" pitchFamily="34" charset="0"/>
                <a:ea typeface="Montserrat Bold"/>
                <a:cs typeface="Arial" panose="020B0604020202020204" pitchFamily="34" charset="0"/>
              </a:rPr>
              <a:t>bảng </a:t>
            </a:r>
            <a:r>
              <a:rPr lang="vi-VN" sz="2000" b="1" dirty="0">
                <a:solidFill>
                  <a:srgbClr val="FFFFFF"/>
                </a:solidFill>
                <a:latin typeface="Arial" panose="020B0604020202020204" pitchFamily="34" charset="0"/>
                <a:ea typeface="Montserrat Bold"/>
                <a:cs typeface="Arial" panose="020B0604020202020204" pitchFamily="34" charset="0"/>
              </a:rPr>
              <a:t>giá đất</a:t>
            </a:r>
            <a:endParaRPr lang="en-US" sz="2000" b="1" dirty="0">
              <a:solidFill>
                <a:srgbClr val="FFFFFF"/>
              </a:solidFill>
              <a:latin typeface="Arial" panose="020B0604020202020204" pitchFamily="34" charset="0"/>
              <a:ea typeface="Montserrat Bold"/>
              <a:cs typeface="Arial" panose="020B0604020202020204" pitchFamily="34" charset="0"/>
              <a:sym typeface="Montserrat Bold"/>
            </a:endParaRPr>
          </a:p>
        </p:txBody>
      </p:sp>
      <p:sp>
        <p:nvSpPr>
          <p:cNvPr id="77" name="TextBox 77"/>
          <p:cNvSpPr txBox="1"/>
          <p:nvPr/>
        </p:nvSpPr>
        <p:spPr>
          <a:xfrm>
            <a:off x="1386073" y="8931845"/>
            <a:ext cx="3338327" cy="589905"/>
          </a:xfrm>
          <a:prstGeom prst="rect">
            <a:avLst/>
          </a:prstGeom>
        </p:spPr>
        <p:txBody>
          <a:bodyPr wrap="square" lIns="0" tIns="0" rIns="0" bIns="0" rtlCol="0" anchor="t">
            <a:spAutoFit/>
          </a:bodyPr>
          <a:lstStyle/>
          <a:p>
            <a:pPr algn="ctr">
              <a:lnSpc>
                <a:spcPts val="2280"/>
              </a:lnSpc>
            </a:pPr>
            <a:r>
              <a:rPr lang="en-US" sz="2000" b="1" dirty="0" err="1">
                <a:solidFill>
                  <a:srgbClr val="FFFFFF"/>
                </a:solidFill>
                <a:latin typeface="Arial" panose="020B0604020202020204" pitchFamily="34" charset="0"/>
                <a:ea typeface="Montserrat Bold"/>
                <a:cs typeface="Arial" panose="020B0604020202020204" pitchFamily="34" charset="0"/>
                <a:sym typeface="Montserrat Bold"/>
              </a:rPr>
              <a:t>Phê</a:t>
            </a:r>
            <a:r>
              <a:rPr lang="en-US" sz="2000" b="1" dirty="0">
                <a:solidFill>
                  <a:srgbClr val="FFFFFF"/>
                </a:solidFill>
                <a:latin typeface="Arial" panose="020B0604020202020204" pitchFamily="34" charset="0"/>
                <a:ea typeface="Montserrat Bold"/>
                <a:cs typeface="Arial" panose="020B0604020202020204" pitchFamily="34" charset="0"/>
                <a:sym typeface="Montserrat Bold"/>
              </a:rPr>
              <a:t> </a:t>
            </a:r>
            <a:r>
              <a:rPr lang="en-US" sz="2000" b="1" dirty="0" err="1">
                <a:solidFill>
                  <a:srgbClr val="FFFFFF"/>
                </a:solidFill>
                <a:latin typeface="Arial" panose="020B0604020202020204" pitchFamily="34" charset="0"/>
                <a:ea typeface="Montserrat Bold"/>
                <a:cs typeface="Arial" panose="020B0604020202020204" pitchFamily="34" charset="0"/>
                <a:sym typeface="Montserrat Bold"/>
              </a:rPr>
              <a:t>duyệt</a:t>
            </a:r>
            <a:r>
              <a:rPr lang="en-US" sz="2000" b="1" dirty="0">
                <a:solidFill>
                  <a:srgbClr val="FFFFFF"/>
                </a:solidFill>
                <a:latin typeface="Arial" panose="020B0604020202020204" pitchFamily="34" charset="0"/>
                <a:ea typeface="Montserrat Bold"/>
                <a:cs typeface="Arial" panose="020B0604020202020204" pitchFamily="34" charset="0"/>
                <a:sym typeface="Montserrat Bold"/>
              </a:rPr>
              <a:t>  </a:t>
            </a:r>
            <a:r>
              <a:rPr lang="vi-VN" sz="2000" b="1" dirty="0">
                <a:solidFill>
                  <a:srgbClr val="FFFFFF"/>
                </a:solidFill>
                <a:latin typeface="Arial" panose="020B0604020202020204" pitchFamily="34" charset="0"/>
                <a:ea typeface="Montserrat Bold"/>
                <a:cs typeface="Arial" panose="020B0604020202020204" pitchFamily="34" charset="0"/>
              </a:rPr>
              <a:t>dự án xây dựng bảng giá đất</a:t>
            </a:r>
            <a:endParaRPr lang="en-US" sz="2000" b="1" dirty="0">
              <a:solidFill>
                <a:srgbClr val="FFFFFF"/>
              </a:solidFill>
              <a:latin typeface="Arial" panose="020B0604020202020204" pitchFamily="34" charset="0"/>
              <a:ea typeface="Montserrat Bold"/>
              <a:cs typeface="Arial" panose="020B0604020202020204" pitchFamily="34" charset="0"/>
              <a:sym typeface="Montserrat Bold"/>
            </a:endParaRPr>
          </a:p>
        </p:txBody>
      </p:sp>
      <p:sp>
        <p:nvSpPr>
          <p:cNvPr id="78" name="TextBox 78"/>
          <p:cNvSpPr txBox="1"/>
          <p:nvPr/>
        </p:nvSpPr>
        <p:spPr>
          <a:xfrm>
            <a:off x="1351014" y="14296936"/>
            <a:ext cx="3374514" cy="589905"/>
          </a:xfrm>
          <a:prstGeom prst="rect">
            <a:avLst/>
          </a:prstGeom>
        </p:spPr>
        <p:txBody>
          <a:bodyPr wrap="square" lIns="0" tIns="0" rIns="0" bIns="0" rtlCol="0" anchor="t">
            <a:spAutoFit/>
          </a:bodyPr>
          <a:lstStyle/>
          <a:p>
            <a:pPr algn="ctr">
              <a:lnSpc>
                <a:spcPts val="2280"/>
              </a:lnSpc>
            </a:pPr>
            <a:r>
              <a:rPr lang="en-US" sz="2000" b="1" dirty="0">
                <a:solidFill>
                  <a:schemeClr val="bg1"/>
                </a:solidFill>
                <a:latin typeface="Arial" panose="020B0604020202020204" pitchFamily="34" charset="0"/>
                <a:cs typeface="Arial" panose="020B0604020202020204" pitchFamily="34" charset="0"/>
              </a:rPr>
              <a:t>L</a:t>
            </a:r>
            <a:r>
              <a:rPr lang="vi-VN" sz="2000" b="1" dirty="0">
                <a:solidFill>
                  <a:schemeClr val="bg1"/>
                </a:solidFill>
                <a:latin typeface="Arial" panose="020B0604020202020204" pitchFamily="34" charset="0"/>
                <a:cs typeface="Arial" panose="020B0604020202020204" pitchFamily="34" charset="0"/>
              </a:rPr>
              <a:t>ựa chọn tổ chức thực hiện định giá đất </a:t>
            </a:r>
            <a:endParaRPr lang="en-US" sz="2000" b="1" dirty="0">
              <a:solidFill>
                <a:schemeClr val="bg1"/>
              </a:solidFill>
              <a:latin typeface="Arial" panose="020B0604020202020204" pitchFamily="34" charset="0"/>
              <a:ea typeface="Montserrat Bold"/>
              <a:cs typeface="Arial" panose="020B0604020202020204" pitchFamily="34" charset="0"/>
              <a:sym typeface="Montserrat Bold"/>
            </a:endParaRPr>
          </a:p>
        </p:txBody>
      </p:sp>
      <p:sp>
        <p:nvSpPr>
          <p:cNvPr id="79" name="TextBox 79"/>
          <p:cNvSpPr txBox="1"/>
          <p:nvPr/>
        </p:nvSpPr>
        <p:spPr>
          <a:xfrm>
            <a:off x="1534824" y="12515142"/>
            <a:ext cx="3037176" cy="294953"/>
          </a:xfrm>
          <a:prstGeom prst="rect">
            <a:avLst/>
          </a:prstGeom>
        </p:spPr>
        <p:txBody>
          <a:bodyPr wrap="square" lIns="0" tIns="0" rIns="0" bIns="0" rtlCol="0" anchor="t">
            <a:spAutoFit/>
          </a:bodyPr>
          <a:lstStyle/>
          <a:p>
            <a:pPr>
              <a:lnSpc>
                <a:spcPts val="2280"/>
              </a:lnSpc>
            </a:pPr>
            <a:r>
              <a:rPr lang="en-US" sz="2000" b="1" dirty="0">
                <a:solidFill>
                  <a:srgbClr val="FFFFFF"/>
                </a:solidFill>
                <a:latin typeface="Arial" panose="020B0604020202020204" pitchFamily="34" charset="0"/>
                <a:ea typeface="Montserrat Bold"/>
                <a:cs typeface="Arial" panose="020B0604020202020204" pitchFamily="34" charset="0"/>
              </a:rPr>
              <a:t>X</a:t>
            </a:r>
            <a:r>
              <a:rPr lang="vi-VN" sz="2000" b="1" dirty="0">
                <a:solidFill>
                  <a:srgbClr val="FFFFFF"/>
                </a:solidFill>
                <a:latin typeface="Arial" panose="020B0604020202020204" pitchFamily="34" charset="0"/>
                <a:ea typeface="Montserrat Bold"/>
                <a:cs typeface="Arial" panose="020B0604020202020204" pitchFamily="34" charset="0"/>
              </a:rPr>
              <a:t>ây dựng bảng giá đất</a:t>
            </a:r>
            <a:endParaRPr lang="en-US" sz="2000" b="1" dirty="0">
              <a:solidFill>
                <a:srgbClr val="FFFFFF"/>
              </a:solidFill>
              <a:latin typeface="Arial" panose="020B0604020202020204" pitchFamily="34" charset="0"/>
              <a:ea typeface="Montserrat Bold"/>
              <a:cs typeface="Arial" panose="020B0604020202020204" pitchFamily="34" charset="0"/>
              <a:sym typeface="Montserrat Bold"/>
            </a:endParaRPr>
          </a:p>
        </p:txBody>
      </p:sp>
      <p:sp>
        <p:nvSpPr>
          <p:cNvPr id="80" name="TextBox 80"/>
          <p:cNvSpPr txBox="1"/>
          <p:nvPr/>
        </p:nvSpPr>
        <p:spPr>
          <a:xfrm>
            <a:off x="1351013" y="13160252"/>
            <a:ext cx="3984205" cy="861774"/>
          </a:xfrm>
          <a:prstGeom prst="rect">
            <a:avLst/>
          </a:prstGeom>
        </p:spPr>
        <p:txBody>
          <a:bodyPr lIns="0" tIns="0" rIns="0" bIns="0" rtlCol="0" anchor="t">
            <a:spAutoFit/>
          </a:bodyPr>
          <a:lstStyle/>
          <a:p>
            <a:pPr marL="285750" indent="-285750" algn="just">
              <a:buFont typeface="Wingdings" panose="05000000000000000000" pitchFamily="2" charset="2"/>
              <a:buChar char="v"/>
            </a:pPr>
            <a:r>
              <a:rPr lang="vi-VN" sz="1400" dirty="0">
                <a:latin typeface="Arial" panose="020B0604020202020204" pitchFamily="34" charset="0"/>
                <a:cs typeface="Arial" panose="020B0604020202020204" pitchFamily="34" charset="0"/>
              </a:rPr>
              <a:t>Ủy ban nhân dân cấp tỉnh chỉ đạo các sở, ngành, Ủy ban nhân dân cấp xã, Ban quản lý khu công nghệ cao, khu kinh tế (nếu có) để thực hiện xây dựng bảng giá đất.</a:t>
            </a:r>
            <a:endParaRPr lang="en-US" sz="1400" dirty="0">
              <a:latin typeface="Arial" panose="020B0604020202020204" pitchFamily="34" charset="0"/>
              <a:cs typeface="Arial" panose="020B0604020202020204" pitchFamily="34" charset="0"/>
            </a:endParaRPr>
          </a:p>
        </p:txBody>
      </p:sp>
      <p:sp>
        <p:nvSpPr>
          <p:cNvPr id="81" name="TextBox 81"/>
          <p:cNvSpPr txBox="1"/>
          <p:nvPr/>
        </p:nvSpPr>
        <p:spPr>
          <a:xfrm>
            <a:off x="1423505" y="15146832"/>
            <a:ext cx="3984205" cy="1077218"/>
          </a:xfrm>
          <a:prstGeom prst="rect">
            <a:avLst/>
          </a:prstGeom>
        </p:spPr>
        <p:txBody>
          <a:bodyPr lIns="0" tIns="0" rIns="0" bIns="0" rtlCol="0" anchor="t">
            <a:spAutoFit/>
          </a:bodyPr>
          <a:lstStyle/>
          <a:p>
            <a:pPr marL="285750" indent="-285750" algn="just">
              <a:buFont typeface="Wingdings" panose="05000000000000000000" pitchFamily="2" charset="2"/>
              <a:buChar char="v"/>
            </a:pPr>
            <a:r>
              <a:rPr lang="vi-VN" sz="1400" dirty="0">
                <a:latin typeface="Arial" panose="020B0604020202020204" pitchFamily="34" charset="0"/>
                <a:cs typeface="Arial" panose="020B0604020202020204" pitchFamily="34" charset="0"/>
              </a:rPr>
              <a:t>Cơ quan có chức năng quản lý đất đai lựa chọn tổ chức thực hiện định giá đất để xây dựng bảng giá đất hoặc đặt hàng, giao nhiệm vụ cho đơn vị sự nghiệp công lập đủ điều kiện hoạt động tư vấn xác định giá đất.</a:t>
            </a:r>
            <a:endParaRPr lang="en-US" sz="1400" dirty="0">
              <a:latin typeface="Arial" panose="020B0604020202020204" pitchFamily="34" charset="0"/>
              <a:cs typeface="Arial" panose="020B0604020202020204" pitchFamily="34" charset="0"/>
            </a:endParaRPr>
          </a:p>
        </p:txBody>
      </p:sp>
      <p:sp>
        <p:nvSpPr>
          <p:cNvPr id="82" name="TextBox 82"/>
          <p:cNvSpPr txBox="1"/>
          <p:nvPr/>
        </p:nvSpPr>
        <p:spPr>
          <a:xfrm>
            <a:off x="1249631" y="17526000"/>
            <a:ext cx="3984205" cy="769441"/>
          </a:xfrm>
          <a:prstGeom prst="rect">
            <a:avLst/>
          </a:prstGeom>
        </p:spPr>
        <p:txBody>
          <a:bodyPr lIns="0" tIns="0" rIns="0" bIns="0" rtlCol="0" anchor="t">
            <a:spAutoFit/>
          </a:bodyPr>
          <a:lstStyle/>
          <a:p>
            <a:pPr marL="285750" indent="-285750" algn="just">
              <a:lnSpc>
                <a:spcPts val="1540"/>
              </a:lnSpc>
              <a:buFont typeface="Wingdings" panose="05000000000000000000" pitchFamily="2" charset="2"/>
              <a:buChar char="v"/>
            </a:pPr>
            <a:r>
              <a:rPr lang="vi-VN" sz="1400" spc="-20" dirty="0">
                <a:latin typeface="Arial" panose="020B0604020202020204" pitchFamily="34" charset="0"/>
                <a:cs typeface="Arial" panose="020B0604020202020204" pitchFamily="34" charset="0"/>
              </a:rPr>
              <a:t>Sở Tài chính trình Chủ tịch Ủy ban nhân dân cấp tỉnh thành phần Hội đồng thẩm định bảng giá đất theo quy định tại khoản 1 Điều 161 Luật Đất đai để thẩm định dự thảo bảng giá đất.</a:t>
            </a:r>
            <a:endParaRPr lang="en-US" sz="1400" spc="-20" dirty="0">
              <a:solidFill>
                <a:srgbClr val="6B7A83"/>
              </a:solidFill>
              <a:latin typeface="Arial" panose="020B0604020202020204" pitchFamily="34" charset="0"/>
              <a:ea typeface="Poppins"/>
              <a:cs typeface="Arial" panose="020B0604020202020204" pitchFamily="34" charset="0"/>
              <a:sym typeface="Poppins"/>
            </a:endParaRPr>
          </a:p>
        </p:txBody>
      </p:sp>
      <p:sp>
        <p:nvSpPr>
          <p:cNvPr id="83" name="TextBox 83"/>
          <p:cNvSpPr txBox="1"/>
          <p:nvPr/>
        </p:nvSpPr>
        <p:spPr>
          <a:xfrm>
            <a:off x="1552582" y="16347353"/>
            <a:ext cx="3412068" cy="1004762"/>
          </a:xfrm>
          <a:prstGeom prst="rect">
            <a:avLst/>
          </a:prstGeom>
        </p:spPr>
        <p:txBody>
          <a:bodyPr wrap="square" lIns="0" tIns="0" rIns="0" bIns="0" rtlCol="0" anchor="t">
            <a:spAutoFit/>
          </a:bodyPr>
          <a:lstStyle/>
          <a:p>
            <a:pPr algn="ctr">
              <a:lnSpc>
                <a:spcPts val="2660"/>
              </a:lnSpc>
            </a:pPr>
            <a:r>
              <a:rPr lang="en-US" sz="2000" b="1" dirty="0">
                <a:solidFill>
                  <a:schemeClr val="bg1"/>
                </a:solidFill>
                <a:latin typeface="Arial" panose="020B0604020202020204" pitchFamily="34" charset="0"/>
                <a:cs typeface="Arial" panose="020B0604020202020204" pitchFamily="34" charset="0"/>
              </a:rPr>
              <a:t>T</a:t>
            </a:r>
            <a:r>
              <a:rPr lang="vi-VN" sz="2000" b="1" dirty="0">
                <a:solidFill>
                  <a:schemeClr val="bg1"/>
                </a:solidFill>
                <a:latin typeface="Arial" panose="020B0604020202020204" pitchFamily="34" charset="0"/>
                <a:cs typeface="Arial" panose="020B0604020202020204" pitchFamily="34" charset="0"/>
              </a:rPr>
              <a:t>rình Chủ tịch </a:t>
            </a:r>
            <a:r>
              <a:rPr lang="en-US" sz="2000" b="1" dirty="0">
                <a:solidFill>
                  <a:schemeClr val="bg1"/>
                </a:solidFill>
                <a:latin typeface="Arial" panose="020B0604020202020204" pitchFamily="34" charset="0"/>
                <a:cs typeface="Arial" panose="020B0604020202020204" pitchFamily="34" charset="0"/>
              </a:rPr>
              <a:t>UBND </a:t>
            </a:r>
            <a:r>
              <a:rPr lang="vi-VN" sz="2000" b="1" dirty="0">
                <a:solidFill>
                  <a:schemeClr val="bg1"/>
                </a:solidFill>
                <a:latin typeface="Arial" panose="020B0604020202020204" pitchFamily="34" charset="0"/>
                <a:cs typeface="Arial" panose="020B0604020202020204" pitchFamily="34" charset="0"/>
              </a:rPr>
              <a:t>cấp tỉnh thành phần Hội đồng thẩm định bảng giá đất </a:t>
            </a:r>
            <a:endParaRPr lang="en-US" sz="2000" b="1" dirty="0">
              <a:solidFill>
                <a:schemeClr val="bg1"/>
              </a:solidFill>
              <a:latin typeface="Arial" panose="020B0604020202020204" pitchFamily="34" charset="0"/>
              <a:ea typeface="Montserrat Bold"/>
              <a:cs typeface="Arial" panose="020B0604020202020204" pitchFamily="34" charset="0"/>
              <a:sym typeface="Montserrat Bold"/>
            </a:endParaRPr>
          </a:p>
        </p:txBody>
      </p:sp>
      <p:sp>
        <p:nvSpPr>
          <p:cNvPr id="84" name="TextBox 84"/>
          <p:cNvSpPr txBox="1"/>
          <p:nvPr/>
        </p:nvSpPr>
        <p:spPr>
          <a:xfrm>
            <a:off x="221202" y="0"/>
            <a:ext cx="7246398" cy="1538883"/>
          </a:xfrm>
          <a:prstGeom prst="rect">
            <a:avLst/>
          </a:prstGeom>
        </p:spPr>
        <p:txBody>
          <a:bodyPr wrap="square" lIns="0" tIns="0" rIns="0" bIns="0" rtlCol="0" anchor="t">
            <a:spAutoFit/>
          </a:bodyPr>
          <a:lstStyle/>
          <a:p>
            <a:pPr algn="ctr">
              <a:spcBef>
                <a:spcPts val="600"/>
              </a:spcBef>
            </a:pPr>
            <a:r>
              <a:rPr lang="vi-VN" sz="2000" b="1">
                <a:solidFill>
                  <a:srgbClr val="FFFFFF"/>
                </a:solidFill>
                <a:latin typeface="Arial" panose="020B0604020202020204" pitchFamily="34" charset="0"/>
                <a:ea typeface="Anton"/>
                <a:cs typeface="Arial" panose="020B0604020202020204" pitchFamily="34" charset="0"/>
              </a:rPr>
              <a:t>TRÌNH TỰ, THỦ </a:t>
            </a:r>
            <a:r>
              <a:rPr lang="x-none" sz="2000" b="1">
                <a:solidFill>
                  <a:srgbClr val="FFFFFF"/>
                </a:solidFill>
                <a:latin typeface="Arial" panose="020B0604020202020204" pitchFamily="34" charset="0"/>
                <a:ea typeface="Anton"/>
                <a:cs typeface="Arial" panose="020B0604020202020204" pitchFamily="34" charset="0"/>
              </a:rPr>
              <a:t>TỤC</a:t>
            </a:r>
            <a:r>
              <a:rPr lang="vi-VN" sz="2000" b="1">
                <a:solidFill>
                  <a:srgbClr val="FFFFFF"/>
                </a:solidFill>
                <a:latin typeface="Arial" panose="020B0604020202020204" pitchFamily="34" charset="0"/>
                <a:ea typeface="Anton"/>
                <a:cs typeface="Arial" panose="020B0604020202020204" pitchFamily="34" charset="0"/>
              </a:rPr>
              <a:t> XÂY DỰNG BẢNG GIÁ ĐẤT LẦN ĐẦU ĐỂ CÔNG BỐ VÀ ÁP DỤNG TỪ NGÀY 01 THÁNG 01 NĂM 2026 VÀ ĐIỀU CHỈNH, SỬA ĐỔI, BỔ SUNG BẢNG GIÁ ĐẤT HẰNG NĂM ĐỂ CÔNG BỐ VÀ ÁP DỤNG </a:t>
            </a:r>
            <a:br>
              <a:rPr lang="en-US" sz="2000" b="1">
                <a:solidFill>
                  <a:srgbClr val="FFFFFF"/>
                </a:solidFill>
                <a:latin typeface="Arial" panose="020B0604020202020204" pitchFamily="34" charset="0"/>
                <a:ea typeface="Anton"/>
                <a:cs typeface="Arial" panose="020B0604020202020204" pitchFamily="34" charset="0"/>
              </a:rPr>
            </a:br>
            <a:r>
              <a:rPr lang="vi-VN" sz="2000" b="1">
                <a:solidFill>
                  <a:srgbClr val="FFFFFF"/>
                </a:solidFill>
                <a:latin typeface="Arial" panose="020B0604020202020204" pitchFamily="34" charset="0"/>
                <a:ea typeface="Anton"/>
                <a:cs typeface="Arial" panose="020B0604020202020204" pitchFamily="34" charset="0"/>
              </a:rPr>
              <a:t>TỪ NGÀY 01 THÁNG 01 CỦA NĂM TIẾP THEO</a:t>
            </a:r>
            <a:endParaRPr lang="en-US" sz="2000" b="1" dirty="0">
              <a:solidFill>
                <a:srgbClr val="FFFFFF"/>
              </a:solidFill>
              <a:latin typeface="Arial" panose="020B0604020202020204" pitchFamily="34" charset="0"/>
              <a:ea typeface="Anton"/>
              <a:cs typeface="Arial" panose="020B0604020202020204" pitchFamily="34" charset="0"/>
              <a:sym typeface="Anton"/>
            </a:endParaRPr>
          </a:p>
        </p:txBody>
      </p:sp>
      <p:sp>
        <p:nvSpPr>
          <p:cNvPr id="85" name="TextBox 85"/>
          <p:cNvSpPr txBox="1"/>
          <p:nvPr/>
        </p:nvSpPr>
        <p:spPr>
          <a:xfrm>
            <a:off x="524423" y="13964373"/>
            <a:ext cx="289392" cy="1117742"/>
          </a:xfrm>
          <a:prstGeom prst="rect">
            <a:avLst/>
          </a:prstGeom>
        </p:spPr>
        <p:txBody>
          <a:bodyPr lIns="0" tIns="0" rIns="0" bIns="0" rtlCol="0" anchor="t">
            <a:spAutoFit/>
          </a:bodyPr>
          <a:lstStyle/>
          <a:p>
            <a:pPr marL="0" lvl="0" indent="0" algn="l">
              <a:lnSpc>
                <a:spcPts val="9799"/>
              </a:lnSpc>
              <a:spcBef>
                <a:spcPct val="0"/>
              </a:spcBef>
            </a:pPr>
            <a:r>
              <a:rPr lang="en-US" sz="6000" b="1" u="none" strike="noStrike" dirty="0">
                <a:solidFill>
                  <a:srgbClr val="0A6354"/>
                </a:solidFill>
                <a:latin typeface="Arial" panose="020B0604020202020204" pitchFamily="34" charset="0"/>
                <a:ea typeface="Montserrat Bold"/>
                <a:cs typeface="Arial" panose="020B0604020202020204" pitchFamily="34" charset="0"/>
                <a:sym typeface="Montserrat Bold"/>
              </a:rPr>
              <a:t>5</a:t>
            </a:r>
          </a:p>
        </p:txBody>
      </p:sp>
      <p:sp>
        <p:nvSpPr>
          <p:cNvPr id="86" name="TextBox 86"/>
          <p:cNvSpPr txBox="1"/>
          <p:nvPr/>
        </p:nvSpPr>
        <p:spPr>
          <a:xfrm>
            <a:off x="476027" y="16195867"/>
            <a:ext cx="367043" cy="1117742"/>
          </a:xfrm>
          <a:prstGeom prst="rect">
            <a:avLst/>
          </a:prstGeom>
        </p:spPr>
        <p:txBody>
          <a:bodyPr wrap="square" lIns="0" tIns="0" rIns="0" bIns="0" rtlCol="0" anchor="t">
            <a:spAutoFit/>
          </a:bodyPr>
          <a:lstStyle/>
          <a:p>
            <a:pPr marL="0" lvl="0" indent="0" algn="l">
              <a:lnSpc>
                <a:spcPts val="9799"/>
              </a:lnSpc>
              <a:spcBef>
                <a:spcPct val="0"/>
              </a:spcBef>
            </a:pPr>
            <a:r>
              <a:rPr lang="en-US" sz="6000" b="1" u="none" strike="noStrike" dirty="0">
                <a:solidFill>
                  <a:srgbClr val="0A6354"/>
                </a:solidFill>
                <a:latin typeface="Arial" panose="020B0604020202020204" pitchFamily="34" charset="0"/>
                <a:ea typeface="Montserrat Bold"/>
                <a:cs typeface="Arial" panose="020B0604020202020204" pitchFamily="34" charset="0"/>
                <a:sym typeface="Montserrat Bold"/>
              </a:rPr>
              <a:t>6</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9FCFF"/>
        </a:solidFill>
        <a:effectLst/>
      </p:bgPr>
    </p:bg>
    <p:spTree>
      <p:nvGrpSpPr>
        <p:cNvPr id="1" name="">
          <a:extLst>
            <a:ext uri="{FF2B5EF4-FFF2-40B4-BE49-F238E27FC236}">
              <a16:creationId xmlns:a16="http://schemas.microsoft.com/office/drawing/2014/main" id="{CC343637-D259-90C2-3817-2CB7A4F2A806}"/>
            </a:ext>
          </a:extLst>
        </p:cNvPr>
        <p:cNvGrpSpPr/>
        <p:nvPr/>
      </p:nvGrpSpPr>
      <p:grpSpPr>
        <a:xfrm>
          <a:off x="0" y="0"/>
          <a:ext cx="0" cy="0"/>
          <a:chOff x="0" y="0"/>
          <a:chExt cx="0" cy="0"/>
        </a:xfrm>
      </p:grpSpPr>
      <p:grpSp>
        <p:nvGrpSpPr>
          <p:cNvPr id="26" name="Group 26">
            <a:extLst>
              <a:ext uri="{FF2B5EF4-FFF2-40B4-BE49-F238E27FC236}">
                <a16:creationId xmlns:a16="http://schemas.microsoft.com/office/drawing/2014/main" id="{F37103AC-3D74-7CB8-625C-4D5A9A6570B0}"/>
              </a:ext>
            </a:extLst>
          </p:cNvPr>
          <p:cNvGrpSpPr/>
          <p:nvPr/>
        </p:nvGrpSpPr>
        <p:grpSpPr>
          <a:xfrm>
            <a:off x="6427853" y="-236266"/>
            <a:ext cx="860295" cy="1245209"/>
            <a:chOff x="0" y="0"/>
            <a:chExt cx="1147060" cy="1660278"/>
          </a:xfrm>
        </p:grpSpPr>
        <p:sp>
          <p:nvSpPr>
            <p:cNvPr id="27" name="Freeform 27">
              <a:extLst>
                <a:ext uri="{FF2B5EF4-FFF2-40B4-BE49-F238E27FC236}">
                  <a16:creationId xmlns:a16="http://schemas.microsoft.com/office/drawing/2014/main" id="{083A20AC-E1C6-8C57-5620-BA72AC84231E}"/>
                </a:ext>
              </a:extLst>
            </p:cNvPr>
            <p:cNvSpPr/>
            <p:nvPr/>
          </p:nvSpPr>
          <p:spPr>
            <a:xfrm rot="5400000">
              <a:off x="84465" y="597683"/>
              <a:ext cx="978129" cy="1147060"/>
            </a:xfrm>
            <a:custGeom>
              <a:avLst/>
              <a:gdLst/>
              <a:ahLst/>
              <a:cxnLst/>
              <a:rect l="l" t="t" r="r" b="b"/>
              <a:pathLst>
                <a:path w="978129" h="1147060">
                  <a:moveTo>
                    <a:pt x="0" y="0"/>
                  </a:moveTo>
                  <a:lnTo>
                    <a:pt x="978130" y="0"/>
                  </a:lnTo>
                  <a:lnTo>
                    <a:pt x="978130" y="1147060"/>
                  </a:lnTo>
                  <a:lnTo>
                    <a:pt x="0" y="1147060"/>
                  </a:lnTo>
                  <a:lnTo>
                    <a:pt x="0" y="0"/>
                  </a:lnTo>
                  <a:close/>
                </a:path>
              </a:pathLst>
            </a:custGeom>
            <a:blipFill>
              <a:blip r:embed="rId2">
                <a:alphaModFix amt="18240"/>
                <a:extLst>
                  <a:ext uri="{96DAC541-7B7A-43D3-8B79-37D633B846F1}">
                    <asvg:svgBlip xmlns:asvg="http://schemas.microsoft.com/office/drawing/2016/SVG/main" r:embed="rId3"/>
                  </a:ext>
                </a:extLst>
              </a:blip>
              <a:stretch>
                <a:fillRect/>
              </a:stretch>
            </a:blipFill>
          </p:spPr>
        </p:sp>
        <p:sp>
          <p:nvSpPr>
            <p:cNvPr id="28" name="Freeform 28">
              <a:extLst>
                <a:ext uri="{FF2B5EF4-FFF2-40B4-BE49-F238E27FC236}">
                  <a16:creationId xmlns:a16="http://schemas.microsoft.com/office/drawing/2014/main" id="{054431E8-283A-57B9-62CD-DBBBA8BCE941}"/>
                </a:ext>
              </a:extLst>
            </p:cNvPr>
            <p:cNvSpPr/>
            <p:nvPr/>
          </p:nvSpPr>
          <p:spPr>
            <a:xfrm rot="5400000">
              <a:off x="204175" y="285668"/>
              <a:ext cx="738710" cy="866291"/>
            </a:xfrm>
            <a:custGeom>
              <a:avLst/>
              <a:gdLst/>
              <a:ahLst/>
              <a:cxnLst/>
              <a:rect l="l" t="t" r="r" b="b"/>
              <a:pathLst>
                <a:path w="738710" h="866291">
                  <a:moveTo>
                    <a:pt x="0" y="0"/>
                  </a:moveTo>
                  <a:lnTo>
                    <a:pt x="738710" y="0"/>
                  </a:lnTo>
                  <a:lnTo>
                    <a:pt x="738710" y="866291"/>
                  </a:lnTo>
                  <a:lnTo>
                    <a:pt x="0" y="866291"/>
                  </a:lnTo>
                  <a:lnTo>
                    <a:pt x="0" y="0"/>
                  </a:lnTo>
                  <a:close/>
                </a:path>
              </a:pathLst>
            </a:custGeom>
            <a:blipFill>
              <a:blip r:embed="rId2">
                <a:alphaModFix amt="18240"/>
                <a:extLst>
                  <a:ext uri="{96DAC541-7B7A-43D3-8B79-37D633B846F1}">
                    <asvg:svgBlip xmlns:asvg="http://schemas.microsoft.com/office/drawing/2016/SVG/main" r:embed="rId3"/>
                  </a:ext>
                </a:extLst>
              </a:blip>
              <a:stretch>
                <a:fillRect/>
              </a:stretch>
            </a:blipFill>
            <a:ln cap="sq">
              <a:noFill/>
              <a:prstDash val="solid"/>
              <a:miter/>
            </a:ln>
          </p:spPr>
        </p:sp>
        <p:sp>
          <p:nvSpPr>
            <p:cNvPr id="29" name="Freeform 29">
              <a:extLst>
                <a:ext uri="{FF2B5EF4-FFF2-40B4-BE49-F238E27FC236}">
                  <a16:creationId xmlns:a16="http://schemas.microsoft.com/office/drawing/2014/main" id="{8130081A-DC15-F68A-8517-4CA1121C7F2F}"/>
                </a:ext>
              </a:extLst>
            </p:cNvPr>
            <p:cNvSpPr/>
            <p:nvPr/>
          </p:nvSpPr>
          <p:spPr>
            <a:xfrm rot="5400000">
              <a:off x="288807" y="-49174"/>
              <a:ext cx="569446" cy="667794"/>
            </a:xfrm>
            <a:custGeom>
              <a:avLst/>
              <a:gdLst/>
              <a:ahLst/>
              <a:cxnLst/>
              <a:rect l="l" t="t" r="r" b="b"/>
              <a:pathLst>
                <a:path w="569446" h="667794">
                  <a:moveTo>
                    <a:pt x="0" y="0"/>
                  </a:moveTo>
                  <a:lnTo>
                    <a:pt x="569446" y="0"/>
                  </a:lnTo>
                  <a:lnTo>
                    <a:pt x="569446" y="667794"/>
                  </a:lnTo>
                  <a:lnTo>
                    <a:pt x="0" y="667794"/>
                  </a:lnTo>
                  <a:lnTo>
                    <a:pt x="0" y="0"/>
                  </a:lnTo>
                  <a:close/>
                </a:path>
              </a:pathLst>
            </a:custGeom>
            <a:blipFill>
              <a:blip r:embed="rId2">
                <a:alphaModFix amt="18240"/>
                <a:extLst>
                  <a:ext uri="{96DAC541-7B7A-43D3-8B79-37D633B846F1}">
                    <asvg:svgBlip xmlns:asvg="http://schemas.microsoft.com/office/drawing/2016/SVG/main" r:embed="rId3"/>
                  </a:ext>
                </a:extLst>
              </a:blip>
              <a:stretch>
                <a:fillRect/>
              </a:stretch>
            </a:blipFill>
            <a:ln cap="sq">
              <a:noFill/>
              <a:prstDash val="solid"/>
              <a:miter/>
            </a:ln>
          </p:spPr>
        </p:sp>
      </p:grpSp>
      <p:grpSp>
        <p:nvGrpSpPr>
          <p:cNvPr id="30" name="Group 30">
            <a:extLst>
              <a:ext uri="{FF2B5EF4-FFF2-40B4-BE49-F238E27FC236}">
                <a16:creationId xmlns:a16="http://schemas.microsoft.com/office/drawing/2014/main" id="{B497F6A4-3F77-E45E-580F-3C26A470A8D4}"/>
              </a:ext>
            </a:extLst>
          </p:cNvPr>
          <p:cNvGrpSpPr/>
          <p:nvPr/>
        </p:nvGrpSpPr>
        <p:grpSpPr>
          <a:xfrm>
            <a:off x="0" y="-236266"/>
            <a:ext cx="7620000" cy="2736275"/>
            <a:chOff x="0" y="0"/>
            <a:chExt cx="635000" cy="298981"/>
          </a:xfrm>
        </p:grpSpPr>
        <p:sp>
          <p:nvSpPr>
            <p:cNvPr id="31" name="Freeform 31">
              <a:extLst>
                <a:ext uri="{FF2B5EF4-FFF2-40B4-BE49-F238E27FC236}">
                  <a16:creationId xmlns:a16="http://schemas.microsoft.com/office/drawing/2014/main" id="{F5FFF6E9-8A39-67BF-6E79-1E14CD3A51FE}"/>
                </a:ext>
              </a:extLst>
            </p:cNvPr>
            <p:cNvSpPr/>
            <p:nvPr/>
          </p:nvSpPr>
          <p:spPr>
            <a:xfrm>
              <a:off x="0" y="0"/>
              <a:ext cx="635000" cy="298981"/>
            </a:xfrm>
            <a:custGeom>
              <a:avLst/>
              <a:gdLst/>
              <a:ahLst/>
              <a:cxnLst/>
              <a:rect l="l" t="t" r="r" b="b"/>
              <a:pathLst>
                <a:path w="635000" h="298981">
                  <a:moveTo>
                    <a:pt x="635000" y="0"/>
                  </a:moveTo>
                  <a:lnTo>
                    <a:pt x="635000" y="184681"/>
                  </a:lnTo>
                  <a:lnTo>
                    <a:pt x="317500" y="298981"/>
                  </a:lnTo>
                  <a:lnTo>
                    <a:pt x="0" y="184681"/>
                  </a:lnTo>
                  <a:lnTo>
                    <a:pt x="0" y="0"/>
                  </a:lnTo>
                  <a:lnTo>
                    <a:pt x="635000" y="0"/>
                  </a:lnTo>
                  <a:close/>
                </a:path>
              </a:pathLst>
            </a:custGeom>
            <a:solidFill>
              <a:srgbClr val="0A6354"/>
            </a:solidFill>
            <a:ln cap="sq">
              <a:noFill/>
              <a:prstDash val="solid"/>
              <a:miter/>
            </a:ln>
          </p:spPr>
        </p:sp>
        <p:sp>
          <p:nvSpPr>
            <p:cNvPr id="32" name="TextBox 32">
              <a:extLst>
                <a:ext uri="{FF2B5EF4-FFF2-40B4-BE49-F238E27FC236}">
                  <a16:creationId xmlns:a16="http://schemas.microsoft.com/office/drawing/2014/main" id="{C46D8115-1620-1E34-9698-96AF0E53D767}"/>
                </a:ext>
              </a:extLst>
            </p:cNvPr>
            <p:cNvSpPr txBox="1"/>
            <p:nvPr/>
          </p:nvSpPr>
          <p:spPr>
            <a:xfrm>
              <a:off x="0" y="-47625"/>
              <a:ext cx="635000" cy="232306"/>
            </a:xfrm>
            <a:prstGeom prst="rect">
              <a:avLst/>
            </a:prstGeom>
          </p:spPr>
          <p:txBody>
            <a:bodyPr lIns="50800" tIns="50800" rIns="50800" bIns="50800" rtlCol="0" anchor="ctr"/>
            <a:lstStyle/>
            <a:p>
              <a:pPr marL="0" lvl="0" indent="0" algn="ctr">
                <a:lnSpc>
                  <a:spcPts val="2240"/>
                </a:lnSpc>
                <a:spcBef>
                  <a:spcPct val="0"/>
                </a:spcBef>
              </a:pPr>
              <a:endParaRPr>
                <a:latin typeface="Arial" panose="020B0604020202020204" pitchFamily="34" charset="0"/>
                <a:cs typeface="Arial" panose="020B0604020202020204" pitchFamily="34" charset="0"/>
              </a:endParaRPr>
            </a:p>
          </p:txBody>
        </p:sp>
      </p:grpSp>
      <p:sp>
        <p:nvSpPr>
          <p:cNvPr id="78" name="TextBox 78">
            <a:extLst>
              <a:ext uri="{FF2B5EF4-FFF2-40B4-BE49-F238E27FC236}">
                <a16:creationId xmlns:a16="http://schemas.microsoft.com/office/drawing/2014/main" id="{4C02D5E0-D030-A367-C315-6D4B0D86F8F5}"/>
              </a:ext>
            </a:extLst>
          </p:cNvPr>
          <p:cNvSpPr txBox="1"/>
          <p:nvPr/>
        </p:nvSpPr>
        <p:spPr>
          <a:xfrm>
            <a:off x="1351013" y="12626154"/>
            <a:ext cx="3624115" cy="280333"/>
          </a:xfrm>
          <a:prstGeom prst="rect">
            <a:avLst/>
          </a:prstGeom>
        </p:spPr>
        <p:txBody>
          <a:bodyPr lIns="0" tIns="0" rIns="0" bIns="0" rtlCol="0" anchor="t">
            <a:spAutoFit/>
          </a:bodyPr>
          <a:lstStyle/>
          <a:p>
            <a:pPr algn="ctr">
              <a:lnSpc>
                <a:spcPts val="2280"/>
              </a:lnSpc>
            </a:pPr>
            <a:r>
              <a:rPr lang="en-US" b="1" dirty="0">
                <a:solidFill>
                  <a:schemeClr val="bg1"/>
                </a:solidFill>
              </a:rPr>
              <a:t>T</a:t>
            </a:r>
            <a:r>
              <a:rPr lang="vi-VN" b="1" dirty="0">
                <a:solidFill>
                  <a:schemeClr val="bg1"/>
                </a:solidFill>
              </a:rPr>
              <a:t>hẩm định bảng giá đất</a:t>
            </a:r>
            <a:endParaRPr lang="en-US" sz="1900" b="1" dirty="0">
              <a:solidFill>
                <a:schemeClr val="bg1"/>
              </a:solidFill>
              <a:latin typeface="Arial" panose="020B0604020202020204" pitchFamily="34" charset="0"/>
              <a:ea typeface="Montserrat Bold"/>
              <a:cs typeface="Arial" panose="020B0604020202020204" pitchFamily="34" charset="0"/>
              <a:sym typeface="Montserrat Bold"/>
            </a:endParaRPr>
          </a:p>
        </p:txBody>
      </p:sp>
      <p:grpSp>
        <p:nvGrpSpPr>
          <p:cNvPr id="101" name="Group 36">
            <a:extLst>
              <a:ext uri="{FF2B5EF4-FFF2-40B4-BE49-F238E27FC236}">
                <a16:creationId xmlns:a16="http://schemas.microsoft.com/office/drawing/2014/main" id="{58DA7B47-35CA-09E3-6F92-A6A88B5FA283}"/>
              </a:ext>
            </a:extLst>
          </p:cNvPr>
          <p:cNvGrpSpPr/>
          <p:nvPr/>
        </p:nvGrpSpPr>
        <p:grpSpPr>
          <a:xfrm>
            <a:off x="1408868" y="4913060"/>
            <a:ext cx="3763634" cy="1138783"/>
            <a:chOff x="0" y="0"/>
            <a:chExt cx="1192565" cy="277707"/>
          </a:xfrm>
        </p:grpSpPr>
        <p:sp>
          <p:nvSpPr>
            <p:cNvPr id="102" name="Freeform 37">
              <a:extLst>
                <a:ext uri="{FF2B5EF4-FFF2-40B4-BE49-F238E27FC236}">
                  <a16:creationId xmlns:a16="http://schemas.microsoft.com/office/drawing/2014/main" id="{05749807-34CD-27A4-3493-2D26D391CE93}"/>
                </a:ext>
              </a:extLst>
            </p:cNvPr>
            <p:cNvSpPr/>
            <p:nvPr/>
          </p:nvSpPr>
          <p:spPr>
            <a:xfrm>
              <a:off x="0" y="0"/>
              <a:ext cx="1192565" cy="277707"/>
            </a:xfrm>
            <a:custGeom>
              <a:avLst/>
              <a:gdLst/>
              <a:ahLst/>
              <a:cxnLst/>
              <a:rect l="l" t="t" r="r" b="b"/>
              <a:pathLst>
                <a:path w="1192565" h="277707">
                  <a:moveTo>
                    <a:pt x="46164" y="0"/>
                  </a:moveTo>
                  <a:lnTo>
                    <a:pt x="1146401" y="0"/>
                  </a:lnTo>
                  <a:cubicBezTo>
                    <a:pt x="1158644" y="0"/>
                    <a:pt x="1170386" y="4864"/>
                    <a:pt x="1179043" y="13521"/>
                  </a:cubicBezTo>
                  <a:cubicBezTo>
                    <a:pt x="1187701" y="22179"/>
                    <a:pt x="1192565" y="33921"/>
                    <a:pt x="1192565" y="46164"/>
                  </a:cubicBezTo>
                  <a:lnTo>
                    <a:pt x="1192565" y="231543"/>
                  </a:lnTo>
                  <a:cubicBezTo>
                    <a:pt x="1192565" y="257038"/>
                    <a:pt x="1171896" y="277707"/>
                    <a:pt x="1146401" y="277707"/>
                  </a:cubicBezTo>
                  <a:lnTo>
                    <a:pt x="46164" y="277707"/>
                  </a:lnTo>
                  <a:cubicBezTo>
                    <a:pt x="33921" y="277707"/>
                    <a:pt x="22179" y="272843"/>
                    <a:pt x="13521" y="264186"/>
                  </a:cubicBezTo>
                  <a:cubicBezTo>
                    <a:pt x="4864" y="255528"/>
                    <a:pt x="0" y="243786"/>
                    <a:pt x="0" y="231543"/>
                  </a:cubicBezTo>
                  <a:lnTo>
                    <a:pt x="0" y="46164"/>
                  </a:lnTo>
                  <a:cubicBezTo>
                    <a:pt x="0" y="33921"/>
                    <a:pt x="4864" y="22179"/>
                    <a:pt x="13521" y="13521"/>
                  </a:cubicBezTo>
                  <a:cubicBezTo>
                    <a:pt x="22179" y="4864"/>
                    <a:pt x="33921" y="0"/>
                    <a:pt x="46164" y="0"/>
                  </a:cubicBezTo>
                  <a:close/>
                </a:path>
              </a:pathLst>
            </a:custGeom>
            <a:solidFill>
              <a:srgbClr val="0A6354"/>
            </a:solidFill>
            <a:ln cap="sq">
              <a:noFill/>
              <a:prstDash val="solid"/>
              <a:miter/>
            </a:ln>
          </p:spPr>
        </p:sp>
        <p:sp>
          <p:nvSpPr>
            <p:cNvPr id="103" name="TextBox 38">
              <a:extLst>
                <a:ext uri="{FF2B5EF4-FFF2-40B4-BE49-F238E27FC236}">
                  <a16:creationId xmlns:a16="http://schemas.microsoft.com/office/drawing/2014/main" id="{49F4EAD9-F7A6-63F3-FC0F-50920873891D}"/>
                </a:ext>
              </a:extLst>
            </p:cNvPr>
            <p:cNvSpPr txBox="1"/>
            <p:nvPr/>
          </p:nvSpPr>
          <p:spPr>
            <a:xfrm>
              <a:off x="0" y="-47625"/>
              <a:ext cx="1192565" cy="325332"/>
            </a:xfrm>
            <a:prstGeom prst="rect">
              <a:avLst/>
            </a:prstGeom>
          </p:spPr>
          <p:txBody>
            <a:bodyPr lIns="50800" tIns="50800" rIns="50800" bIns="50800" rtlCol="0" anchor="ctr"/>
            <a:lstStyle/>
            <a:p>
              <a:pPr marL="0" lvl="0" indent="0" algn="ctr">
                <a:lnSpc>
                  <a:spcPts val="2240"/>
                </a:lnSpc>
                <a:spcBef>
                  <a:spcPct val="0"/>
                </a:spcBef>
              </a:pPr>
              <a:endParaRPr>
                <a:latin typeface="Arial" panose="020B0604020202020204" pitchFamily="34" charset="0"/>
                <a:cs typeface="Arial" panose="020B0604020202020204" pitchFamily="34" charset="0"/>
              </a:endParaRPr>
            </a:p>
          </p:txBody>
        </p:sp>
      </p:grpSp>
      <p:grpSp>
        <p:nvGrpSpPr>
          <p:cNvPr id="104" name="Group 39">
            <a:extLst>
              <a:ext uri="{FF2B5EF4-FFF2-40B4-BE49-F238E27FC236}">
                <a16:creationId xmlns:a16="http://schemas.microsoft.com/office/drawing/2014/main" id="{756D8121-DFED-E909-22F4-9FDA84A3D465}"/>
              </a:ext>
            </a:extLst>
          </p:cNvPr>
          <p:cNvGrpSpPr/>
          <p:nvPr/>
        </p:nvGrpSpPr>
        <p:grpSpPr>
          <a:xfrm>
            <a:off x="1505093" y="12469070"/>
            <a:ext cx="4362307" cy="1019224"/>
            <a:chOff x="0" y="0"/>
            <a:chExt cx="1192565" cy="277707"/>
          </a:xfrm>
        </p:grpSpPr>
        <p:sp>
          <p:nvSpPr>
            <p:cNvPr id="105" name="Freeform 40">
              <a:extLst>
                <a:ext uri="{FF2B5EF4-FFF2-40B4-BE49-F238E27FC236}">
                  <a16:creationId xmlns:a16="http://schemas.microsoft.com/office/drawing/2014/main" id="{2A2BECAC-6CEB-5D62-1AA6-5E8007FC7C59}"/>
                </a:ext>
              </a:extLst>
            </p:cNvPr>
            <p:cNvSpPr/>
            <p:nvPr/>
          </p:nvSpPr>
          <p:spPr>
            <a:xfrm>
              <a:off x="0" y="0"/>
              <a:ext cx="1192565" cy="277707"/>
            </a:xfrm>
            <a:custGeom>
              <a:avLst/>
              <a:gdLst/>
              <a:ahLst/>
              <a:cxnLst/>
              <a:rect l="l" t="t" r="r" b="b"/>
              <a:pathLst>
                <a:path w="1192565" h="277707">
                  <a:moveTo>
                    <a:pt x="46164" y="0"/>
                  </a:moveTo>
                  <a:lnTo>
                    <a:pt x="1146401" y="0"/>
                  </a:lnTo>
                  <a:cubicBezTo>
                    <a:pt x="1158644" y="0"/>
                    <a:pt x="1170386" y="4864"/>
                    <a:pt x="1179043" y="13521"/>
                  </a:cubicBezTo>
                  <a:cubicBezTo>
                    <a:pt x="1187701" y="22179"/>
                    <a:pt x="1192565" y="33921"/>
                    <a:pt x="1192565" y="46164"/>
                  </a:cubicBezTo>
                  <a:lnTo>
                    <a:pt x="1192565" y="231543"/>
                  </a:lnTo>
                  <a:cubicBezTo>
                    <a:pt x="1192565" y="257038"/>
                    <a:pt x="1171896" y="277707"/>
                    <a:pt x="1146401" y="277707"/>
                  </a:cubicBezTo>
                  <a:lnTo>
                    <a:pt x="46164" y="277707"/>
                  </a:lnTo>
                  <a:cubicBezTo>
                    <a:pt x="33921" y="277707"/>
                    <a:pt x="22179" y="272843"/>
                    <a:pt x="13521" y="264186"/>
                  </a:cubicBezTo>
                  <a:cubicBezTo>
                    <a:pt x="4864" y="255528"/>
                    <a:pt x="0" y="243786"/>
                    <a:pt x="0" y="231543"/>
                  </a:cubicBezTo>
                  <a:lnTo>
                    <a:pt x="0" y="46164"/>
                  </a:lnTo>
                  <a:cubicBezTo>
                    <a:pt x="0" y="33921"/>
                    <a:pt x="4864" y="22179"/>
                    <a:pt x="13521" y="13521"/>
                  </a:cubicBezTo>
                  <a:cubicBezTo>
                    <a:pt x="22179" y="4864"/>
                    <a:pt x="33921" y="0"/>
                    <a:pt x="46164" y="0"/>
                  </a:cubicBezTo>
                  <a:close/>
                </a:path>
              </a:pathLst>
            </a:custGeom>
            <a:solidFill>
              <a:srgbClr val="0A6354"/>
            </a:solidFill>
            <a:ln cap="sq">
              <a:noFill/>
              <a:prstDash val="solid"/>
              <a:miter/>
            </a:ln>
          </p:spPr>
        </p:sp>
        <p:sp>
          <p:nvSpPr>
            <p:cNvPr id="106" name="TextBox 41">
              <a:extLst>
                <a:ext uri="{FF2B5EF4-FFF2-40B4-BE49-F238E27FC236}">
                  <a16:creationId xmlns:a16="http://schemas.microsoft.com/office/drawing/2014/main" id="{BAE0A3B9-FF87-965E-1700-EEFC02BE3807}"/>
                </a:ext>
              </a:extLst>
            </p:cNvPr>
            <p:cNvSpPr txBox="1"/>
            <p:nvPr/>
          </p:nvSpPr>
          <p:spPr>
            <a:xfrm>
              <a:off x="0" y="-47625"/>
              <a:ext cx="1192565" cy="325332"/>
            </a:xfrm>
            <a:prstGeom prst="rect">
              <a:avLst/>
            </a:prstGeom>
          </p:spPr>
          <p:txBody>
            <a:bodyPr lIns="50800" tIns="50800" rIns="50800" bIns="50800" rtlCol="0" anchor="ctr"/>
            <a:lstStyle/>
            <a:p>
              <a:pPr marL="0" lvl="0" indent="0" algn="ctr">
                <a:lnSpc>
                  <a:spcPts val="2240"/>
                </a:lnSpc>
                <a:spcBef>
                  <a:spcPct val="0"/>
                </a:spcBef>
              </a:pPr>
              <a:endParaRPr>
                <a:latin typeface="Arial" panose="020B0604020202020204" pitchFamily="34" charset="0"/>
                <a:cs typeface="Arial" panose="020B0604020202020204" pitchFamily="34" charset="0"/>
              </a:endParaRPr>
            </a:p>
          </p:txBody>
        </p:sp>
      </p:grpSp>
      <p:sp>
        <p:nvSpPr>
          <p:cNvPr id="117" name="TextBox 71">
            <a:extLst>
              <a:ext uri="{FF2B5EF4-FFF2-40B4-BE49-F238E27FC236}">
                <a16:creationId xmlns:a16="http://schemas.microsoft.com/office/drawing/2014/main" id="{8E26B8FA-A87B-4B8D-71AB-301F685C6433}"/>
              </a:ext>
            </a:extLst>
          </p:cNvPr>
          <p:cNvSpPr txBox="1"/>
          <p:nvPr/>
        </p:nvSpPr>
        <p:spPr>
          <a:xfrm>
            <a:off x="739383" y="12264366"/>
            <a:ext cx="289392" cy="1146852"/>
          </a:xfrm>
          <a:prstGeom prst="rect">
            <a:avLst/>
          </a:prstGeom>
        </p:spPr>
        <p:txBody>
          <a:bodyPr lIns="0" tIns="0" rIns="0" bIns="0" rtlCol="0" anchor="t">
            <a:spAutoFit/>
          </a:bodyPr>
          <a:lstStyle/>
          <a:p>
            <a:pPr marL="0" lvl="0" indent="0" algn="l">
              <a:lnSpc>
                <a:spcPts val="9799"/>
              </a:lnSpc>
              <a:spcBef>
                <a:spcPct val="0"/>
              </a:spcBef>
            </a:pPr>
            <a:r>
              <a:rPr lang="en-US" sz="6999" b="1" dirty="0">
                <a:solidFill>
                  <a:srgbClr val="0A6354"/>
                </a:solidFill>
                <a:latin typeface="Arial" panose="020B0604020202020204" pitchFamily="34" charset="0"/>
                <a:ea typeface="Montserrat Bold"/>
                <a:cs typeface="Arial" panose="020B0604020202020204" pitchFamily="34" charset="0"/>
                <a:sym typeface="Montserrat Bold"/>
              </a:rPr>
              <a:t>9</a:t>
            </a:r>
            <a:endParaRPr lang="en-US" sz="6999" b="1" u="none" strike="noStrike" dirty="0">
              <a:solidFill>
                <a:srgbClr val="0A6354"/>
              </a:solidFill>
              <a:latin typeface="Arial" panose="020B0604020202020204" pitchFamily="34" charset="0"/>
              <a:ea typeface="Montserrat Bold"/>
              <a:cs typeface="Arial" panose="020B0604020202020204" pitchFamily="34" charset="0"/>
              <a:sym typeface="Montserrat Bold"/>
            </a:endParaRPr>
          </a:p>
        </p:txBody>
      </p:sp>
      <p:sp>
        <p:nvSpPr>
          <p:cNvPr id="118" name="TextBox 73">
            <a:extLst>
              <a:ext uri="{FF2B5EF4-FFF2-40B4-BE49-F238E27FC236}">
                <a16:creationId xmlns:a16="http://schemas.microsoft.com/office/drawing/2014/main" id="{9691E289-C7AF-DD18-D737-CF9648B1EB77}"/>
              </a:ext>
            </a:extLst>
          </p:cNvPr>
          <p:cNvSpPr txBox="1"/>
          <p:nvPr/>
        </p:nvSpPr>
        <p:spPr>
          <a:xfrm>
            <a:off x="1331964" y="3962400"/>
            <a:ext cx="5632961" cy="553998"/>
          </a:xfrm>
          <a:prstGeom prst="rect">
            <a:avLst/>
          </a:prstGeom>
        </p:spPr>
        <p:txBody>
          <a:bodyPr wrap="square" lIns="0" tIns="0" rIns="0" bIns="0" rtlCol="0" anchor="t">
            <a:spAutoFit/>
          </a:bodyPr>
          <a:lstStyle/>
          <a:p>
            <a:pPr algn="just">
              <a:spcBef>
                <a:spcPts val="600"/>
              </a:spcBef>
            </a:pPr>
            <a:r>
              <a:rPr lang="vi-VN" dirty="0">
                <a:latin typeface="Arial" panose="020B0604020202020204" pitchFamily="34" charset="0"/>
                <a:cs typeface="Arial" panose="020B0604020202020204" pitchFamily="34" charset="0"/>
              </a:rPr>
              <a:t>Sở Tài chính trình Chủ tịch Hội đồng thẩm định bảng giá đất quyết định thành lập Tổ giúp việc của Hội đồng.</a:t>
            </a:r>
            <a:endParaRPr lang="en-US" dirty="0">
              <a:latin typeface="Arial" panose="020B0604020202020204" pitchFamily="34" charset="0"/>
              <a:cs typeface="Arial" panose="020B0604020202020204" pitchFamily="34" charset="0"/>
            </a:endParaRPr>
          </a:p>
        </p:txBody>
      </p:sp>
      <p:sp>
        <p:nvSpPr>
          <p:cNvPr id="119" name="TextBox 74">
            <a:extLst>
              <a:ext uri="{FF2B5EF4-FFF2-40B4-BE49-F238E27FC236}">
                <a16:creationId xmlns:a16="http://schemas.microsoft.com/office/drawing/2014/main" id="{7585E015-8934-42AA-C9F3-E01A88E409CF}"/>
              </a:ext>
            </a:extLst>
          </p:cNvPr>
          <p:cNvSpPr txBox="1"/>
          <p:nvPr/>
        </p:nvSpPr>
        <p:spPr>
          <a:xfrm>
            <a:off x="1408868" y="6248400"/>
            <a:ext cx="5471749" cy="6124754"/>
          </a:xfrm>
          <a:prstGeom prst="rect">
            <a:avLst/>
          </a:prstGeom>
        </p:spPr>
        <p:txBody>
          <a:bodyPr wrap="square" lIns="0" tIns="0" rIns="0" bIns="0" rtlCol="0" anchor="t">
            <a:spAutoFit/>
          </a:bodyPr>
          <a:lstStyle/>
          <a:p>
            <a:pPr algn="just">
              <a:spcBef>
                <a:spcPts val="600"/>
              </a:spcBef>
            </a:pPr>
            <a:r>
              <a:rPr lang="en-US" dirty="0">
                <a:solidFill>
                  <a:srgbClr val="6B7A83"/>
                </a:solidFill>
                <a:latin typeface="Arial" panose="020B0604020202020204" pitchFamily="34" charset="0"/>
                <a:ea typeface="Poppins"/>
                <a:cs typeface="Arial" panose="020B0604020202020204" pitchFamily="34" charset="0"/>
                <a:sym typeface="Poppins"/>
              </a:rPr>
              <a:t> </a:t>
            </a:r>
            <a:r>
              <a:rPr lang="vi-VN" dirty="0">
                <a:latin typeface="Arial" panose="020B0604020202020204" pitchFamily="34" charset="0"/>
                <a:cs typeface="Arial" panose="020B0604020202020204" pitchFamily="34" charset="0"/>
              </a:rPr>
              <a:t>a) Điều tra, khảo sát, thu thập thông tin phục vụ việc xây dựng bảng giá đất theo khu vực, vị trí; việc xây dựng bảng giá đất đến từng thửa đất trên cơ sở vùng giá trị, thửa đất chuẩn;</a:t>
            </a:r>
            <a:endParaRPr lang="en-US" dirty="0">
              <a:latin typeface="Arial" panose="020B0604020202020204" pitchFamily="34" charset="0"/>
              <a:cs typeface="Arial" panose="020B0604020202020204" pitchFamily="34" charset="0"/>
            </a:endParaRPr>
          </a:p>
          <a:p>
            <a:pPr algn="just">
              <a:spcBef>
                <a:spcPts val="600"/>
              </a:spcBef>
            </a:pPr>
            <a:r>
              <a:rPr lang="vi-VN" dirty="0">
                <a:latin typeface="Arial" panose="020B0604020202020204" pitchFamily="34" charset="0"/>
                <a:cs typeface="Arial" panose="020B0604020202020204" pitchFamily="34" charset="0"/>
              </a:rPr>
              <a:t>b) Xác định loại đất, khu vực, vị trí đất tại từng xã, phường đối với khu vực xây dựng bảng giá đất theo khu vực, vị trí; xác định loại đất, tổng số thửa đất, số thửa đất của mỗi loại đất đối với khu vực xây dựng bảng giá đất đến từng thửa đất trên cơ sở vùng giá trị, thửa đất chuẩn;</a:t>
            </a:r>
            <a:endParaRPr lang="en-US" dirty="0">
              <a:latin typeface="Arial" panose="020B0604020202020204" pitchFamily="34" charset="0"/>
              <a:cs typeface="Arial" panose="020B0604020202020204" pitchFamily="34" charset="0"/>
            </a:endParaRPr>
          </a:p>
          <a:p>
            <a:pPr algn="just">
              <a:spcBef>
                <a:spcPts val="600"/>
              </a:spcBef>
            </a:pPr>
            <a:r>
              <a:rPr lang="vi-VN" dirty="0">
                <a:latin typeface="Arial" panose="020B0604020202020204" pitchFamily="34" charset="0"/>
                <a:cs typeface="Arial" panose="020B0604020202020204" pitchFamily="34" charset="0"/>
              </a:rPr>
              <a:t>c) Tổng hợp, hoàn thiện hồ sơ kết quả điều tra, khảo sát, thu thập thông tin tại cấp xã, cấp tỉnh; phân tích, đánh giá kết quả thực hiện bảng giá đất hiện hành đối với việc xây dựng bảng giá đất theo khu vực, vị trí;</a:t>
            </a:r>
            <a:endParaRPr lang="en-US" dirty="0">
              <a:latin typeface="Arial" panose="020B0604020202020204" pitchFamily="34" charset="0"/>
              <a:cs typeface="Arial" panose="020B0604020202020204" pitchFamily="34" charset="0"/>
            </a:endParaRPr>
          </a:p>
          <a:p>
            <a:pPr algn="just">
              <a:spcBef>
                <a:spcPts val="600"/>
              </a:spcBef>
            </a:pPr>
            <a:r>
              <a:rPr lang="vi-VN" dirty="0">
                <a:latin typeface="Arial" panose="020B0604020202020204" pitchFamily="34" charset="0"/>
                <a:cs typeface="Arial" panose="020B0604020202020204" pitchFamily="34" charset="0"/>
              </a:rPr>
              <a:t>d) Tổng hợp kết quả điều tra, khảo sát, thu thập thông tin; thiết lập vùng giá trị; lựa chọn thửa đất chuẩn và xác định giá cho thửa đất chuẩn; lập bảng tỷ lệ so sánh đối với việc xây dựng bảng giá đất đến từng thửa đất trên cơ sở vùng giá trị, thửa đất chuẩn;</a:t>
            </a:r>
            <a:endParaRPr lang="en-US" dirty="0">
              <a:latin typeface="Arial" panose="020B0604020202020204" pitchFamily="34" charset="0"/>
              <a:cs typeface="Arial" panose="020B0604020202020204" pitchFamily="34" charset="0"/>
            </a:endParaRPr>
          </a:p>
          <a:p>
            <a:pPr algn="just">
              <a:spcBef>
                <a:spcPts val="600"/>
              </a:spcBef>
            </a:pPr>
            <a:r>
              <a:rPr lang="vi-VN" dirty="0">
                <a:latin typeface="Arial" panose="020B0604020202020204" pitchFamily="34" charset="0"/>
                <a:cs typeface="Arial" panose="020B0604020202020204" pitchFamily="34" charset="0"/>
              </a:rPr>
              <a:t>đ) Xây dựng dự thảo bảng giá đất và dự thảo Báo cáo thuyết minh xây dựng bảng giá đất.</a:t>
            </a:r>
            <a:endParaRPr lang="en-US" dirty="0">
              <a:latin typeface="Arial" panose="020B0604020202020204" pitchFamily="34" charset="0"/>
              <a:cs typeface="Arial" panose="020B0604020202020204" pitchFamily="34" charset="0"/>
            </a:endParaRPr>
          </a:p>
        </p:txBody>
      </p:sp>
      <p:sp>
        <p:nvSpPr>
          <p:cNvPr id="120" name="TextBox 75">
            <a:extLst>
              <a:ext uri="{FF2B5EF4-FFF2-40B4-BE49-F238E27FC236}">
                <a16:creationId xmlns:a16="http://schemas.microsoft.com/office/drawing/2014/main" id="{D9E59C6A-3E80-3141-A75B-6DCE911903FE}"/>
              </a:ext>
            </a:extLst>
          </p:cNvPr>
          <p:cNvSpPr txBox="1"/>
          <p:nvPr/>
        </p:nvSpPr>
        <p:spPr>
          <a:xfrm>
            <a:off x="1408867" y="13729378"/>
            <a:ext cx="5471749" cy="4970591"/>
          </a:xfrm>
          <a:prstGeom prst="rect">
            <a:avLst/>
          </a:prstGeom>
        </p:spPr>
        <p:txBody>
          <a:bodyPr wrap="square" lIns="0" tIns="0" rIns="0" bIns="0" rtlCol="0" anchor="t">
            <a:spAutoFit/>
          </a:bodyPr>
          <a:lstStyle/>
          <a:p>
            <a:pPr algn="just">
              <a:spcBef>
                <a:spcPts val="600"/>
              </a:spcBef>
            </a:pPr>
            <a:r>
              <a:rPr lang="vi-VN" dirty="0">
                <a:latin typeface="Arial" panose="020B0604020202020204" pitchFamily="34" charset="0"/>
                <a:cs typeface="Arial" panose="020B0604020202020204" pitchFamily="34" charset="0"/>
              </a:rPr>
              <a:t>a) Xây dựng dự thảo Tờ trình về việc ban hành bảng giá đất; </a:t>
            </a:r>
            <a:endParaRPr lang="en-US" dirty="0">
              <a:latin typeface="Arial" panose="020B0604020202020204" pitchFamily="34" charset="0"/>
              <a:cs typeface="Arial" panose="020B0604020202020204" pitchFamily="34" charset="0"/>
            </a:endParaRPr>
          </a:p>
          <a:p>
            <a:pPr algn="just">
              <a:spcBef>
                <a:spcPts val="600"/>
              </a:spcBef>
            </a:pPr>
            <a:r>
              <a:rPr lang="vi-VN" dirty="0">
                <a:latin typeface="Arial" panose="020B0604020202020204" pitchFamily="34" charset="0"/>
                <a:cs typeface="Arial" panose="020B0604020202020204" pitchFamily="34" charset="0"/>
              </a:rPr>
              <a:t>b) Đăng hồ sơ lấy ý kiến đối với dự thảo bảng giá đất trên trang thông tin điện tử của Ủy ban nhân dân cấp tỉnh, cơ quan có chức năng quản lý đất đai trong thời gian 30 ngày; </a:t>
            </a:r>
            <a:endParaRPr lang="en-US" dirty="0">
              <a:latin typeface="Arial" panose="020B0604020202020204" pitchFamily="34" charset="0"/>
              <a:cs typeface="Arial" panose="020B0604020202020204" pitchFamily="34" charset="0"/>
            </a:endParaRPr>
          </a:p>
          <a:p>
            <a:pPr algn="just">
              <a:spcBef>
                <a:spcPts val="600"/>
              </a:spcBef>
            </a:pPr>
            <a:r>
              <a:rPr lang="vi-VN" spc="-30" dirty="0">
                <a:latin typeface="Arial" panose="020B0604020202020204" pitchFamily="34" charset="0"/>
                <a:cs typeface="Arial" panose="020B0604020202020204" pitchFamily="34" charset="0"/>
              </a:rPr>
              <a:t>c) Lấy ý kiến bằng văn bản đối với dự thảo bảng giá đất. Hồ sơ lấy ý kiến góp ý đối với dự thảo bảng giá đất:</a:t>
            </a:r>
            <a:endParaRPr lang="en-US" spc="-30" dirty="0">
              <a:latin typeface="Arial" panose="020B0604020202020204" pitchFamily="34" charset="0"/>
              <a:cs typeface="Arial" panose="020B0604020202020204" pitchFamily="34" charset="0"/>
            </a:endParaRPr>
          </a:p>
          <a:p>
            <a:pPr algn="just">
              <a:spcBef>
                <a:spcPts val="600"/>
              </a:spcBef>
            </a:pPr>
            <a:r>
              <a:rPr lang="vi-VN" dirty="0">
                <a:latin typeface="Arial" panose="020B0604020202020204" pitchFamily="34" charset="0"/>
                <a:cs typeface="Arial" panose="020B0604020202020204" pitchFamily="34" charset="0"/>
              </a:rPr>
              <a:t>- Dự thảo Tờ trình về việc ban hành bảng giá đất;</a:t>
            </a:r>
            <a:endParaRPr lang="en-US" dirty="0">
              <a:latin typeface="Arial" panose="020B0604020202020204" pitchFamily="34" charset="0"/>
              <a:cs typeface="Arial" panose="020B0604020202020204" pitchFamily="34" charset="0"/>
            </a:endParaRPr>
          </a:p>
          <a:p>
            <a:pPr algn="just">
              <a:spcBef>
                <a:spcPts val="600"/>
              </a:spcBef>
            </a:pPr>
            <a:r>
              <a:rPr lang="vi-VN" dirty="0">
                <a:latin typeface="Arial" panose="020B0604020202020204" pitchFamily="34" charset="0"/>
                <a:cs typeface="Arial" panose="020B0604020202020204" pitchFamily="34" charset="0"/>
              </a:rPr>
              <a:t>- Dự thảo bảng giá đất;</a:t>
            </a:r>
            <a:endParaRPr lang="en-US" dirty="0">
              <a:latin typeface="Arial" panose="020B0604020202020204" pitchFamily="34" charset="0"/>
              <a:cs typeface="Arial" panose="020B0604020202020204" pitchFamily="34" charset="0"/>
            </a:endParaRPr>
          </a:p>
          <a:p>
            <a:pPr algn="just">
              <a:spcBef>
                <a:spcPts val="600"/>
              </a:spcBef>
            </a:pPr>
            <a:r>
              <a:rPr lang="vi-VN" spc="-30" dirty="0">
                <a:latin typeface="Arial" panose="020B0604020202020204" pitchFamily="34" charset="0"/>
                <a:cs typeface="Arial" panose="020B0604020202020204" pitchFamily="34" charset="0"/>
              </a:rPr>
              <a:t>- Dự thảo Báo cáo thuyết minh xây dựng bảng giá đất.</a:t>
            </a:r>
            <a:endParaRPr lang="en-US" spc="-30" dirty="0">
              <a:latin typeface="Arial" panose="020B0604020202020204" pitchFamily="34" charset="0"/>
              <a:cs typeface="Arial" panose="020B0604020202020204" pitchFamily="34" charset="0"/>
            </a:endParaRPr>
          </a:p>
          <a:p>
            <a:pPr algn="just">
              <a:spcBef>
                <a:spcPts val="600"/>
              </a:spcBef>
            </a:pPr>
            <a:r>
              <a:rPr lang="vi-VN" dirty="0">
                <a:latin typeface="Arial" panose="020B0604020202020204" pitchFamily="34" charset="0"/>
                <a:cs typeface="Arial" panose="020B0604020202020204" pitchFamily="34" charset="0"/>
              </a:rPr>
              <a:t>d) Tiếp thu, hoàn thiện dự thảo Tờ trình về việc ban hành bảng giá đất; </a:t>
            </a:r>
            <a:endParaRPr lang="en-US" dirty="0">
              <a:latin typeface="Arial" panose="020B0604020202020204" pitchFamily="34" charset="0"/>
              <a:cs typeface="Arial" panose="020B0604020202020204" pitchFamily="34" charset="0"/>
            </a:endParaRPr>
          </a:p>
          <a:p>
            <a:pPr algn="just">
              <a:spcBef>
                <a:spcPts val="600"/>
              </a:spcBef>
            </a:pPr>
            <a:r>
              <a:rPr lang="vi-VN" dirty="0">
                <a:latin typeface="Arial" panose="020B0604020202020204" pitchFamily="34" charset="0"/>
                <a:cs typeface="Arial" panose="020B0604020202020204" pitchFamily="34" charset="0"/>
              </a:rPr>
              <a:t>đ) Chỉ đạo tiếp thu, giải trình ý kiến góp ý, hoàn thiện dự thảo bảng giá đất và Báo cáo thuyết minh xây dựng bảng giá đất. </a:t>
            </a:r>
            <a:endParaRPr lang="en-US" dirty="0">
              <a:latin typeface="Arial" panose="020B0604020202020204" pitchFamily="34" charset="0"/>
              <a:cs typeface="Arial" panose="020B0604020202020204" pitchFamily="34" charset="0"/>
            </a:endParaRPr>
          </a:p>
        </p:txBody>
      </p:sp>
      <p:sp>
        <p:nvSpPr>
          <p:cNvPr id="121" name="TextBox 76">
            <a:extLst>
              <a:ext uri="{FF2B5EF4-FFF2-40B4-BE49-F238E27FC236}">
                <a16:creationId xmlns:a16="http://schemas.microsoft.com/office/drawing/2014/main" id="{E8DCDD64-65F9-F9AC-5A5A-848864F9704C}"/>
              </a:ext>
            </a:extLst>
          </p:cNvPr>
          <p:cNvSpPr txBox="1"/>
          <p:nvPr/>
        </p:nvSpPr>
        <p:spPr>
          <a:xfrm>
            <a:off x="1600200" y="5118094"/>
            <a:ext cx="3310610" cy="664349"/>
          </a:xfrm>
          <a:prstGeom prst="rect">
            <a:avLst/>
          </a:prstGeom>
        </p:spPr>
        <p:txBody>
          <a:bodyPr wrap="square" lIns="0" tIns="0" rIns="0" bIns="0" rtlCol="0" anchor="t">
            <a:spAutoFit/>
          </a:bodyPr>
          <a:lstStyle/>
          <a:p>
            <a:pPr algn="ctr">
              <a:lnSpc>
                <a:spcPts val="2660"/>
              </a:lnSpc>
            </a:pPr>
            <a:r>
              <a:rPr lang="vi-VN" sz="2000" b="1" dirty="0">
                <a:solidFill>
                  <a:schemeClr val="bg1"/>
                </a:solidFill>
                <a:latin typeface="Arial" panose="020B0604020202020204" pitchFamily="34" charset="0"/>
                <a:cs typeface="Arial" panose="020B0604020202020204" pitchFamily="34" charset="0"/>
              </a:rPr>
              <a:t>Tổ chức thực hiện định giá đất xây dựng bảng giá đất</a:t>
            </a:r>
            <a:endParaRPr lang="en-US" sz="2000" b="1" dirty="0">
              <a:solidFill>
                <a:schemeClr val="bg1"/>
              </a:solidFill>
              <a:latin typeface="Arial" panose="020B0604020202020204" pitchFamily="34" charset="0"/>
              <a:ea typeface="Montserrat Bold"/>
              <a:cs typeface="Arial" panose="020B0604020202020204" pitchFamily="34" charset="0"/>
              <a:sym typeface="Montserrat Bold"/>
            </a:endParaRPr>
          </a:p>
        </p:txBody>
      </p:sp>
      <p:sp>
        <p:nvSpPr>
          <p:cNvPr id="122" name="TextBox 77">
            <a:extLst>
              <a:ext uri="{FF2B5EF4-FFF2-40B4-BE49-F238E27FC236}">
                <a16:creationId xmlns:a16="http://schemas.microsoft.com/office/drawing/2014/main" id="{ADB6B86A-D214-6263-0F81-27557A2D04C3}"/>
              </a:ext>
            </a:extLst>
          </p:cNvPr>
          <p:cNvSpPr txBox="1"/>
          <p:nvPr/>
        </p:nvSpPr>
        <p:spPr>
          <a:xfrm>
            <a:off x="1627316" y="12701130"/>
            <a:ext cx="4029068" cy="589905"/>
          </a:xfrm>
          <a:prstGeom prst="rect">
            <a:avLst/>
          </a:prstGeom>
        </p:spPr>
        <p:txBody>
          <a:bodyPr wrap="square" lIns="0" tIns="0" rIns="0" bIns="0" rtlCol="0" anchor="t">
            <a:spAutoFit/>
          </a:bodyPr>
          <a:lstStyle/>
          <a:p>
            <a:pPr algn="ctr">
              <a:lnSpc>
                <a:spcPts val="2280"/>
              </a:lnSpc>
            </a:pPr>
            <a:r>
              <a:rPr lang="vi-VN" sz="2000" b="1" dirty="0">
                <a:solidFill>
                  <a:schemeClr val="bg1"/>
                </a:solidFill>
              </a:rPr>
              <a:t>Cơ quan có chức năng quản lý đất đai thực</a:t>
            </a:r>
            <a:r>
              <a:rPr lang="en-US" sz="2000" b="1" dirty="0">
                <a:solidFill>
                  <a:schemeClr val="bg1"/>
                </a:solidFill>
              </a:rPr>
              <a:t> </a:t>
            </a:r>
            <a:r>
              <a:rPr lang="en-US" sz="2000" b="1" dirty="0" err="1">
                <a:solidFill>
                  <a:schemeClr val="bg1"/>
                </a:solidFill>
              </a:rPr>
              <a:t>hiện</a:t>
            </a:r>
            <a:endParaRPr lang="en-US" sz="2000" b="1" dirty="0">
              <a:solidFill>
                <a:schemeClr val="bg1"/>
              </a:solidFill>
              <a:latin typeface="Arial" panose="020B0604020202020204" pitchFamily="34" charset="0"/>
              <a:ea typeface="Montserrat Bold"/>
              <a:cs typeface="Arial" panose="020B0604020202020204" pitchFamily="34" charset="0"/>
              <a:sym typeface="Montserrat Bold"/>
            </a:endParaRPr>
          </a:p>
        </p:txBody>
      </p:sp>
      <p:sp>
        <p:nvSpPr>
          <p:cNvPr id="125" name="TextBox 69">
            <a:extLst>
              <a:ext uri="{FF2B5EF4-FFF2-40B4-BE49-F238E27FC236}">
                <a16:creationId xmlns:a16="http://schemas.microsoft.com/office/drawing/2014/main" id="{36AEFF5E-B01E-647D-3013-AA3175C950D2}"/>
              </a:ext>
            </a:extLst>
          </p:cNvPr>
          <p:cNvSpPr txBox="1"/>
          <p:nvPr/>
        </p:nvSpPr>
        <p:spPr>
          <a:xfrm>
            <a:off x="660883" y="2637537"/>
            <a:ext cx="844210" cy="1256754"/>
          </a:xfrm>
          <a:prstGeom prst="rect">
            <a:avLst/>
          </a:prstGeom>
        </p:spPr>
        <p:txBody>
          <a:bodyPr wrap="square" lIns="0" tIns="0" rIns="0" bIns="0" rtlCol="0" anchor="t">
            <a:spAutoFit/>
          </a:bodyPr>
          <a:lstStyle/>
          <a:p>
            <a:pPr algn="l">
              <a:lnSpc>
                <a:spcPts val="9799"/>
              </a:lnSpc>
            </a:pPr>
            <a:r>
              <a:rPr lang="en-US" sz="6999" b="1" dirty="0">
                <a:solidFill>
                  <a:srgbClr val="0A6354"/>
                </a:solidFill>
                <a:latin typeface="Arial" panose="020B0604020202020204" pitchFamily="34" charset="0"/>
                <a:ea typeface="Montserrat Bold"/>
                <a:cs typeface="Arial" panose="020B0604020202020204" pitchFamily="34" charset="0"/>
                <a:sym typeface="Montserrat Bold"/>
              </a:rPr>
              <a:t>7</a:t>
            </a:r>
          </a:p>
        </p:txBody>
      </p:sp>
      <p:sp>
        <p:nvSpPr>
          <p:cNvPr id="126" name="TextBox 71">
            <a:extLst>
              <a:ext uri="{FF2B5EF4-FFF2-40B4-BE49-F238E27FC236}">
                <a16:creationId xmlns:a16="http://schemas.microsoft.com/office/drawing/2014/main" id="{8E26B8FA-A87B-4B8D-71AB-301F685C6433}"/>
              </a:ext>
            </a:extLst>
          </p:cNvPr>
          <p:cNvSpPr txBox="1"/>
          <p:nvPr/>
        </p:nvSpPr>
        <p:spPr>
          <a:xfrm>
            <a:off x="676210" y="4874759"/>
            <a:ext cx="114085" cy="1256754"/>
          </a:xfrm>
          <a:prstGeom prst="rect">
            <a:avLst/>
          </a:prstGeom>
        </p:spPr>
        <p:txBody>
          <a:bodyPr wrap="square" lIns="0" tIns="0" rIns="0" bIns="0" rtlCol="0" anchor="t">
            <a:spAutoFit/>
          </a:bodyPr>
          <a:lstStyle/>
          <a:p>
            <a:pPr marL="0" lvl="0" indent="0" algn="l">
              <a:lnSpc>
                <a:spcPts val="9799"/>
              </a:lnSpc>
              <a:spcBef>
                <a:spcPct val="0"/>
              </a:spcBef>
            </a:pPr>
            <a:r>
              <a:rPr lang="en-US" sz="6999" b="1" dirty="0">
                <a:solidFill>
                  <a:srgbClr val="0A6354"/>
                </a:solidFill>
                <a:latin typeface="Arial" panose="020B0604020202020204" pitchFamily="34" charset="0"/>
                <a:ea typeface="Montserrat Bold"/>
                <a:cs typeface="Arial" panose="020B0604020202020204" pitchFamily="34" charset="0"/>
                <a:sym typeface="Montserrat Bold"/>
              </a:rPr>
              <a:t>8</a:t>
            </a:r>
            <a:endParaRPr lang="en-US" sz="6999" b="1" u="none" strike="noStrike" dirty="0">
              <a:solidFill>
                <a:srgbClr val="0A6354"/>
              </a:solidFill>
              <a:latin typeface="Arial" panose="020B0604020202020204" pitchFamily="34" charset="0"/>
              <a:ea typeface="Montserrat Bold"/>
              <a:cs typeface="Arial" panose="020B0604020202020204" pitchFamily="34" charset="0"/>
              <a:sym typeface="Montserrat Bold"/>
            </a:endParaRPr>
          </a:p>
        </p:txBody>
      </p:sp>
      <p:grpSp>
        <p:nvGrpSpPr>
          <p:cNvPr id="187" name="Group 36">
            <a:extLst>
              <a:ext uri="{FF2B5EF4-FFF2-40B4-BE49-F238E27FC236}">
                <a16:creationId xmlns:a16="http://schemas.microsoft.com/office/drawing/2014/main" id="{58DA7B47-35CA-09E3-6F92-A6A88B5FA283}"/>
              </a:ext>
            </a:extLst>
          </p:cNvPr>
          <p:cNvGrpSpPr/>
          <p:nvPr/>
        </p:nvGrpSpPr>
        <p:grpSpPr>
          <a:xfrm>
            <a:off x="1408868" y="2656300"/>
            <a:ext cx="3763634" cy="1138783"/>
            <a:chOff x="0" y="0"/>
            <a:chExt cx="1192565" cy="277707"/>
          </a:xfrm>
        </p:grpSpPr>
        <p:sp>
          <p:nvSpPr>
            <p:cNvPr id="188" name="Freeform 37">
              <a:extLst>
                <a:ext uri="{FF2B5EF4-FFF2-40B4-BE49-F238E27FC236}">
                  <a16:creationId xmlns:a16="http://schemas.microsoft.com/office/drawing/2014/main" id="{05749807-34CD-27A4-3493-2D26D391CE93}"/>
                </a:ext>
              </a:extLst>
            </p:cNvPr>
            <p:cNvSpPr/>
            <p:nvPr/>
          </p:nvSpPr>
          <p:spPr>
            <a:xfrm>
              <a:off x="0" y="0"/>
              <a:ext cx="1192565" cy="277707"/>
            </a:xfrm>
            <a:custGeom>
              <a:avLst/>
              <a:gdLst/>
              <a:ahLst/>
              <a:cxnLst/>
              <a:rect l="l" t="t" r="r" b="b"/>
              <a:pathLst>
                <a:path w="1192565" h="277707">
                  <a:moveTo>
                    <a:pt x="46164" y="0"/>
                  </a:moveTo>
                  <a:lnTo>
                    <a:pt x="1146401" y="0"/>
                  </a:lnTo>
                  <a:cubicBezTo>
                    <a:pt x="1158644" y="0"/>
                    <a:pt x="1170386" y="4864"/>
                    <a:pt x="1179043" y="13521"/>
                  </a:cubicBezTo>
                  <a:cubicBezTo>
                    <a:pt x="1187701" y="22179"/>
                    <a:pt x="1192565" y="33921"/>
                    <a:pt x="1192565" y="46164"/>
                  </a:cubicBezTo>
                  <a:lnTo>
                    <a:pt x="1192565" y="231543"/>
                  </a:lnTo>
                  <a:cubicBezTo>
                    <a:pt x="1192565" y="257038"/>
                    <a:pt x="1171896" y="277707"/>
                    <a:pt x="1146401" y="277707"/>
                  </a:cubicBezTo>
                  <a:lnTo>
                    <a:pt x="46164" y="277707"/>
                  </a:lnTo>
                  <a:cubicBezTo>
                    <a:pt x="33921" y="277707"/>
                    <a:pt x="22179" y="272843"/>
                    <a:pt x="13521" y="264186"/>
                  </a:cubicBezTo>
                  <a:cubicBezTo>
                    <a:pt x="4864" y="255528"/>
                    <a:pt x="0" y="243786"/>
                    <a:pt x="0" y="231543"/>
                  </a:cubicBezTo>
                  <a:lnTo>
                    <a:pt x="0" y="46164"/>
                  </a:lnTo>
                  <a:cubicBezTo>
                    <a:pt x="0" y="33921"/>
                    <a:pt x="4864" y="22179"/>
                    <a:pt x="13521" y="13521"/>
                  </a:cubicBezTo>
                  <a:cubicBezTo>
                    <a:pt x="22179" y="4864"/>
                    <a:pt x="33921" y="0"/>
                    <a:pt x="46164" y="0"/>
                  </a:cubicBezTo>
                  <a:close/>
                </a:path>
              </a:pathLst>
            </a:custGeom>
            <a:solidFill>
              <a:srgbClr val="0A6354"/>
            </a:solidFill>
            <a:ln cap="sq">
              <a:noFill/>
              <a:prstDash val="solid"/>
              <a:miter/>
            </a:ln>
          </p:spPr>
        </p:sp>
        <p:sp>
          <p:nvSpPr>
            <p:cNvPr id="189" name="TextBox 38">
              <a:extLst>
                <a:ext uri="{FF2B5EF4-FFF2-40B4-BE49-F238E27FC236}">
                  <a16:creationId xmlns:a16="http://schemas.microsoft.com/office/drawing/2014/main" id="{49F4EAD9-F7A6-63F3-FC0F-50920873891D}"/>
                </a:ext>
              </a:extLst>
            </p:cNvPr>
            <p:cNvSpPr txBox="1"/>
            <p:nvPr/>
          </p:nvSpPr>
          <p:spPr>
            <a:xfrm>
              <a:off x="0" y="-47625"/>
              <a:ext cx="1192565" cy="325332"/>
            </a:xfrm>
            <a:prstGeom prst="rect">
              <a:avLst/>
            </a:prstGeom>
          </p:spPr>
          <p:txBody>
            <a:bodyPr lIns="50800" tIns="50800" rIns="50800" bIns="50800" rtlCol="0" anchor="ctr"/>
            <a:lstStyle/>
            <a:p>
              <a:pPr marL="0" lvl="0" indent="0" algn="ctr">
                <a:lnSpc>
                  <a:spcPts val="2240"/>
                </a:lnSpc>
                <a:spcBef>
                  <a:spcPct val="0"/>
                </a:spcBef>
              </a:pPr>
              <a:endParaRPr>
                <a:latin typeface="Arial" panose="020B0604020202020204" pitchFamily="34" charset="0"/>
                <a:cs typeface="Arial" panose="020B0604020202020204" pitchFamily="34" charset="0"/>
              </a:endParaRPr>
            </a:p>
          </p:txBody>
        </p:sp>
      </p:grpSp>
      <p:sp>
        <p:nvSpPr>
          <p:cNvPr id="191" name="TextBox 76">
            <a:extLst>
              <a:ext uri="{FF2B5EF4-FFF2-40B4-BE49-F238E27FC236}">
                <a16:creationId xmlns:a16="http://schemas.microsoft.com/office/drawing/2014/main" id="{E8DCDD64-65F9-F9AC-5A5A-848864F9704C}"/>
              </a:ext>
            </a:extLst>
          </p:cNvPr>
          <p:cNvSpPr txBox="1"/>
          <p:nvPr/>
        </p:nvSpPr>
        <p:spPr>
          <a:xfrm>
            <a:off x="1600200" y="2895600"/>
            <a:ext cx="3310610" cy="664349"/>
          </a:xfrm>
          <a:prstGeom prst="rect">
            <a:avLst/>
          </a:prstGeom>
        </p:spPr>
        <p:txBody>
          <a:bodyPr wrap="square" lIns="0" tIns="0" rIns="0" bIns="0" rtlCol="0" anchor="t">
            <a:spAutoFit/>
          </a:bodyPr>
          <a:lstStyle/>
          <a:p>
            <a:pPr algn="ctr">
              <a:lnSpc>
                <a:spcPts val="2660"/>
              </a:lnSpc>
            </a:pPr>
            <a:r>
              <a:rPr lang="en-US" sz="2000" b="1" dirty="0" err="1">
                <a:solidFill>
                  <a:schemeClr val="bg1"/>
                </a:solidFill>
                <a:latin typeface="Arial" panose="020B0604020202020204" pitchFamily="34" charset="0"/>
                <a:ea typeface="Montserrat Bold"/>
                <a:cs typeface="Arial" panose="020B0604020202020204" pitchFamily="34" charset="0"/>
                <a:sym typeface="Montserrat Bold"/>
              </a:rPr>
              <a:t>Thành</a:t>
            </a:r>
            <a:r>
              <a:rPr lang="en-US" sz="2000" b="1" dirty="0">
                <a:solidFill>
                  <a:schemeClr val="bg1"/>
                </a:solidFill>
                <a:latin typeface="Arial" panose="020B0604020202020204" pitchFamily="34" charset="0"/>
                <a:ea typeface="Montserrat Bold"/>
                <a:cs typeface="Arial" panose="020B0604020202020204" pitchFamily="34" charset="0"/>
                <a:sym typeface="Montserrat Bold"/>
              </a:rPr>
              <a:t> </a:t>
            </a:r>
            <a:r>
              <a:rPr lang="en-US" sz="2000" b="1" dirty="0" err="1">
                <a:solidFill>
                  <a:schemeClr val="bg1"/>
                </a:solidFill>
                <a:latin typeface="Arial" panose="020B0604020202020204" pitchFamily="34" charset="0"/>
                <a:ea typeface="Montserrat Bold"/>
                <a:cs typeface="Arial" panose="020B0604020202020204" pitchFamily="34" charset="0"/>
                <a:sym typeface="Montserrat Bold"/>
              </a:rPr>
              <a:t>lập</a:t>
            </a:r>
            <a:r>
              <a:rPr lang="en-US" sz="2000" b="1" dirty="0">
                <a:solidFill>
                  <a:schemeClr val="bg1"/>
                </a:solidFill>
                <a:latin typeface="Arial" panose="020B0604020202020204" pitchFamily="34" charset="0"/>
                <a:ea typeface="Montserrat Bold"/>
                <a:cs typeface="Arial" panose="020B0604020202020204" pitchFamily="34" charset="0"/>
                <a:sym typeface="Montserrat Bold"/>
              </a:rPr>
              <a:t> </a:t>
            </a:r>
            <a:r>
              <a:rPr lang="en-US" sz="2000" b="1" dirty="0" err="1">
                <a:solidFill>
                  <a:schemeClr val="bg1"/>
                </a:solidFill>
                <a:latin typeface="Arial" panose="020B0604020202020204" pitchFamily="34" charset="0"/>
                <a:ea typeface="Montserrat Bold"/>
                <a:cs typeface="Arial" panose="020B0604020202020204" pitchFamily="34" charset="0"/>
                <a:sym typeface="Montserrat Bold"/>
              </a:rPr>
              <a:t>Tổ</a:t>
            </a:r>
            <a:r>
              <a:rPr lang="en-US" sz="2000" b="1" dirty="0">
                <a:solidFill>
                  <a:schemeClr val="bg1"/>
                </a:solidFill>
                <a:latin typeface="Arial" panose="020B0604020202020204" pitchFamily="34" charset="0"/>
                <a:ea typeface="Montserrat Bold"/>
                <a:cs typeface="Arial" panose="020B0604020202020204" pitchFamily="34" charset="0"/>
                <a:sym typeface="Montserrat Bold"/>
              </a:rPr>
              <a:t> </a:t>
            </a:r>
            <a:r>
              <a:rPr lang="en-US" sz="2000" b="1" dirty="0" err="1">
                <a:solidFill>
                  <a:schemeClr val="bg1"/>
                </a:solidFill>
                <a:latin typeface="Arial" panose="020B0604020202020204" pitchFamily="34" charset="0"/>
                <a:ea typeface="Montserrat Bold"/>
                <a:cs typeface="Arial" panose="020B0604020202020204" pitchFamily="34" charset="0"/>
                <a:sym typeface="Montserrat Bold"/>
              </a:rPr>
              <a:t>giúp</a:t>
            </a:r>
            <a:r>
              <a:rPr lang="en-US" sz="2000" b="1" dirty="0">
                <a:solidFill>
                  <a:schemeClr val="bg1"/>
                </a:solidFill>
                <a:latin typeface="Arial" panose="020B0604020202020204" pitchFamily="34" charset="0"/>
                <a:ea typeface="Montserrat Bold"/>
                <a:cs typeface="Arial" panose="020B0604020202020204" pitchFamily="34" charset="0"/>
                <a:sym typeface="Montserrat Bold"/>
              </a:rPr>
              <a:t> </a:t>
            </a:r>
            <a:r>
              <a:rPr lang="en-US" sz="2000" b="1" err="1">
                <a:solidFill>
                  <a:schemeClr val="bg1"/>
                </a:solidFill>
                <a:latin typeface="Arial" panose="020B0604020202020204" pitchFamily="34" charset="0"/>
                <a:ea typeface="Montserrat Bold"/>
                <a:cs typeface="Arial" panose="020B0604020202020204" pitchFamily="34" charset="0"/>
                <a:sym typeface="Montserrat Bold"/>
              </a:rPr>
              <a:t>việc</a:t>
            </a:r>
            <a:r>
              <a:rPr lang="en-US" sz="2000" b="1">
                <a:solidFill>
                  <a:schemeClr val="bg1"/>
                </a:solidFill>
                <a:latin typeface="Arial" panose="020B0604020202020204" pitchFamily="34" charset="0"/>
                <a:ea typeface="Montserrat Bold"/>
                <a:cs typeface="Arial" panose="020B0604020202020204" pitchFamily="34" charset="0"/>
                <a:sym typeface="Montserrat Bold"/>
              </a:rPr>
              <a:t> </a:t>
            </a:r>
            <a:br>
              <a:rPr lang="en-US" sz="2000" b="1">
                <a:solidFill>
                  <a:schemeClr val="bg1"/>
                </a:solidFill>
                <a:latin typeface="Arial" panose="020B0604020202020204" pitchFamily="34" charset="0"/>
                <a:ea typeface="Montserrat Bold"/>
                <a:cs typeface="Arial" panose="020B0604020202020204" pitchFamily="34" charset="0"/>
                <a:sym typeface="Montserrat Bold"/>
              </a:rPr>
            </a:br>
            <a:r>
              <a:rPr lang="en-US" sz="2000" b="1">
                <a:solidFill>
                  <a:schemeClr val="bg1"/>
                </a:solidFill>
                <a:latin typeface="Arial" panose="020B0604020202020204" pitchFamily="34" charset="0"/>
                <a:ea typeface="Montserrat Bold"/>
                <a:cs typeface="Arial" panose="020B0604020202020204" pitchFamily="34" charset="0"/>
                <a:sym typeface="Montserrat Bold"/>
              </a:rPr>
              <a:t>Hội </a:t>
            </a:r>
            <a:r>
              <a:rPr lang="en-US" sz="2000" b="1" dirty="0" err="1">
                <a:solidFill>
                  <a:schemeClr val="bg1"/>
                </a:solidFill>
                <a:latin typeface="Arial" panose="020B0604020202020204" pitchFamily="34" charset="0"/>
                <a:ea typeface="Montserrat Bold"/>
                <a:cs typeface="Arial" panose="020B0604020202020204" pitchFamily="34" charset="0"/>
                <a:sym typeface="Montserrat Bold"/>
              </a:rPr>
              <a:t>đồng</a:t>
            </a:r>
            <a:endParaRPr lang="en-US" sz="2000" b="1" dirty="0">
              <a:solidFill>
                <a:schemeClr val="bg1"/>
              </a:solidFill>
              <a:latin typeface="Arial" panose="020B0604020202020204" pitchFamily="34" charset="0"/>
              <a:ea typeface="Montserrat Bold"/>
              <a:cs typeface="Arial" panose="020B0604020202020204" pitchFamily="34" charset="0"/>
              <a:sym typeface="Montserrat Bold"/>
            </a:endParaRPr>
          </a:p>
        </p:txBody>
      </p:sp>
      <p:sp>
        <p:nvSpPr>
          <p:cNvPr id="2" name="TextBox 84">
            <a:extLst>
              <a:ext uri="{FF2B5EF4-FFF2-40B4-BE49-F238E27FC236}">
                <a16:creationId xmlns:a16="http://schemas.microsoft.com/office/drawing/2014/main" id="{310F1E57-B09E-9811-87DE-0E791DC99459}"/>
              </a:ext>
            </a:extLst>
          </p:cNvPr>
          <p:cNvSpPr txBox="1"/>
          <p:nvPr/>
        </p:nvSpPr>
        <p:spPr>
          <a:xfrm>
            <a:off x="221202" y="0"/>
            <a:ext cx="7246398" cy="1538883"/>
          </a:xfrm>
          <a:prstGeom prst="rect">
            <a:avLst/>
          </a:prstGeom>
        </p:spPr>
        <p:txBody>
          <a:bodyPr wrap="square" lIns="0" tIns="0" rIns="0" bIns="0" rtlCol="0" anchor="t">
            <a:spAutoFit/>
          </a:bodyPr>
          <a:lstStyle/>
          <a:p>
            <a:pPr algn="ctr">
              <a:spcBef>
                <a:spcPts val="600"/>
              </a:spcBef>
            </a:pPr>
            <a:r>
              <a:rPr lang="vi-VN" sz="2000" b="1">
                <a:solidFill>
                  <a:srgbClr val="FFFFFF"/>
                </a:solidFill>
                <a:latin typeface="Arial" panose="020B0604020202020204" pitchFamily="34" charset="0"/>
                <a:ea typeface="Anton"/>
                <a:cs typeface="Arial" panose="020B0604020202020204" pitchFamily="34" charset="0"/>
              </a:rPr>
              <a:t>TRÌNH TỰ, THỦ </a:t>
            </a:r>
            <a:r>
              <a:rPr lang="x-none" sz="2000" b="1">
                <a:solidFill>
                  <a:srgbClr val="FFFFFF"/>
                </a:solidFill>
                <a:latin typeface="Arial" panose="020B0604020202020204" pitchFamily="34" charset="0"/>
                <a:ea typeface="Anton"/>
                <a:cs typeface="Arial" panose="020B0604020202020204" pitchFamily="34" charset="0"/>
              </a:rPr>
              <a:t>TỤC</a:t>
            </a:r>
            <a:r>
              <a:rPr lang="vi-VN" sz="2000" b="1">
                <a:solidFill>
                  <a:srgbClr val="FFFFFF"/>
                </a:solidFill>
                <a:latin typeface="Arial" panose="020B0604020202020204" pitchFamily="34" charset="0"/>
                <a:ea typeface="Anton"/>
                <a:cs typeface="Arial" panose="020B0604020202020204" pitchFamily="34" charset="0"/>
              </a:rPr>
              <a:t> XÂY DỰNG BẢNG GIÁ ĐẤT LẦN ĐẦU ĐỂ CÔNG BỐ VÀ ÁP DỤNG TỪ NGÀY 01 THÁNG 01 NĂM 2026 VÀ ĐIỀU CHỈNH, SỬA ĐỔI, BỔ SUNG BẢNG GIÁ ĐẤT HẰNG NĂM ĐỂ CÔNG BỐ VÀ ÁP DỤNG </a:t>
            </a:r>
            <a:br>
              <a:rPr lang="en-US" sz="2000" b="1">
                <a:solidFill>
                  <a:srgbClr val="FFFFFF"/>
                </a:solidFill>
                <a:latin typeface="Arial" panose="020B0604020202020204" pitchFamily="34" charset="0"/>
                <a:ea typeface="Anton"/>
                <a:cs typeface="Arial" panose="020B0604020202020204" pitchFamily="34" charset="0"/>
              </a:rPr>
            </a:br>
            <a:r>
              <a:rPr lang="vi-VN" sz="2000" b="1">
                <a:solidFill>
                  <a:srgbClr val="FFFFFF"/>
                </a:solidFill>
                <a:latin typeface="Arial" panose="020B0604020202020204" pitchFamily="34" charset="0"/>
                <a:ea typeface="Anton"/>
                <a:cs typeface="Arial" panose="020B0604020202020204" pitchFamily="34" charset="0"/>
              </a:rPr>
              <a:t>TỪ NGÀY 01 THÁNG 01 CỦA NĂM TIẾP THEO</a:t>
            </a:r>
            <a:endParaRPr lang="en-US" sz="2000" b="1" dirty="0">
              <a:solidFill>
                <a:srgbClr val="FFFFFF"/>
              </a:solidFill>
              <a:latin typeface="Arial" panose="020B0604020202020204" pitchFamily="34" charset="0"/>
              <a:ea typeface="Anton"/>
              <a:cs typeface="Arial" panose="020B0604020202020204" pitchFamily="34" charset="0"/>
              <a:sym typeface="Anton"/>
            </a:endParaRPr>
          </a:p>
        </p:txBody>
      </p:sp>
      <p:grpSp>
        <p:nvGrpSpPr>
          <p:cNvPr id="18" name="Group 18"/>
          <p:cNvGrpSpPr/>
          <p:nvPr/>
        </p:nvGrpSpPr>
        <p:grpSpPr>
          <a:xfrm>
            <a:off x="5931882" y="4771725"/>
            <a:ext cx="1078518" cy="1246034"/>
            <a:chOff x="0" y="-47625"/>
            <a:chExt cx="625906" cy="723121"/>
          </a:xfrm>
        </p:grpSpPr>
        <p:sp>
          <p:nvSpPr>
            <p:cNvPr id="19" name="Freeform 19"/>
            <p:cNvSpPr/>
            <p:nvPr/>
          </p:nvSpPr>
          <p:spPr>
            <a:xfrm>
              <a:off x="0" y="49590"/>
              <a:ext cx="625906" cy="625906"/>
            </a:xfrm>
            <a:custGeom>
              <a:avLst/>
              <a:gdLst/>
              <a:ahLst/>
              <a:cxnLst/>
              <a:rect l="l" t="t" r="r" b="b"/>
              <a:pathLst>
                <a:path w="625906" h="625906">
                  <a:moveTo>
                    <a:pt x="263875" y="0"/>
                  </a:moveTo>
                  <a:lnTo>
                    <a:pt x="362030" y="0"/>
                  </a:lnTo>
                  <a:cubicBezTo>
                    <a:pt x="507765" y="0"/>
                    <a:pt x="625906" y="118141"/>
                    <a:pt x="625906" y="263875"/>
                  </a:cubicBezTo>
                  <a:lnTo>
                    <a:pt x="625906" y="362030"/>
                  </a:lnTo>
                  <a:cubicBezTo>
                    <a:pt x="625906" y="507765"/>
                    <a:pt x="507765" y="625906"/>
                    <a:pt x="362030" y="625906"/>
                  </a:cubicBezTo>
                  <a:lnTo>
                    <a:pt x="263875" y="625906"/>
                  </a:lnTo>
                  <a:cubicBezTo>
                    <a:pt x="118141" y="625906"/>
                    <a:pt x="0" y="507765"/>
                    <a:pt x="0" y="362030"/>
                  </a:cubicBezTo>
                  <a:lnTo>
                    <a:pt x="0" y="263875"/>
                  </a:lnTo>
                  <a:cubicBezTo>
                    <a:pt x="0" y="118141"/>
                    <a:pt x="118141" y="0"/>
                    <a:pt x="263875" y="0"/>
                  </a:cubicBezTo>
                  <a:close/>
                </a:path>
              </a:pathLst>
            </a:custGeom>
            <a:solidFill>
              <a:srgbClr val="F0F0F0"/>
            </a:solidFill>
          </p:spPr>
        </p:sp>
        <p:sp>
          <p:nvSpPr>
            <p:cNvPr id="20" name="TextBox 20"/>
            <p:cNvSpPr txBox="1"/>
            <p:nvPr/>
          </p:nvSpPr>
          <p:spPr>
            <a:xfrm>
              <a:off x="0" y="-47625"/>
              <a:ext cx="625906" cy="673531"/>
            </a:xfrm>
            <a:prstGeom prst="rect">
              <a:avLst/>
            </a:prstGeom>
          </p:spPr>
          <p:txBody>
            <a:bodyPr lIns="50800" tIns="50800" rIns="50800" bIns="50800" rtlCol="0" anchor="ctr"/>
            <a:lstStyle/>
            <a:p>
              <a:pPr algn="ctr">
                <a:lnSpc>
                  <a:spcPts val="2240"/>
                </a:lnSpc>
              </a:pPr>
              <a:endParaRPr>
                <a:latin typeface="Arial" panose="020B0604020202020204" pitchFamily="34" charset="0"/>
                <a:cs typeface="Arial" panose="020B0604020202020204" pitchFamily="34" charset="0"/>
              </a:endParaRPr>
            </a:p>
          </p:txBody>
        </p:sp>
      </p:grpSp>
      <p:sp>
        <p:nvSpPr>
          <p:cNvPr id="21" name="Freeform 21"/>
          <p:cNvSpPr/>
          <p:nvPr/>
        </p:nvSpPr>
        <p:spPr>
          <a:xfrm>
            <a:off x="6151239" y="5210475"/>
            <a:ext cx="639806" cy="623170"/>
          </a:xfrm>
          <a:custGeom>
            <a:avLst/>
            <a:gdLst/>
            <a:ahLst/>
            <a:cxnLst/>
            <a:rect l="l" t="t" r="r" b="b"/>
            <a:pathLst>
              <a:path w="1044291" h="1017139">
                <a:moveTo>
                  <a:pt x="0" y="0"/>
                </a:moveTo>
                <a:lnTo>
                  <a:pt x="1044290" y="0"/>
                </a:lnTo>
                <a:lnTo>
                  <a:pt x="1044290" y="1017139"/>
                </a:lnTo>
                <a:lnTo>
                  <a:pt x="0" y="1017139"/>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sp>
      <p:grpSp>
        <p:nvGrpSpPr>
          <p:cNvPr id="22" name="Group 22"/>
          <p:cNvGrpSpPr/>
          <p:nvPr/>
        </p:nvGrpSpPr>
        <p:grpSpPr>
          <a:xfrm>
            <a:off x="6114908" y="12429708"/>
            <a:ext cx="1112944" cy="1112944"/>
            <a:chOff x="0" y="0"/>
            <a:chExt cx="625906" cy="625906"/>
          </a:xfrm>
        </p:grpSpPr>
        <p:sp>
          <p:nvSpPr>
            <p:cNvPr id="23" name="Freeform 23"/>
            <p:cNvSpPr/>
            <p:nvPr/>
          </p:nvSpPr>
          <p:spPr>
            <a:xfrm>
              <a:off x="0" y="0"/>
              <a:ext cx="625906" cy="625906"/>
            </a:xfrm>
            <a:custGeom>
              <a:avLst/>
              <a:gdLst/>
              <a:ahLst/>
              <a:cxnLst/>
              <a:rect l="l" t="t" r="r" b="b"/>
              <a:pathLst>
                <a:path w="625906" h="625906">
                  <a:moveTo>
                    <a:pt x="263875" y="0"/>
                  </a:moveTo>
                  <a:lnTo>
                    <a:pt x="362030" y="0"/>
                  </a:lnTo>
                  <a:cubicBezTo>
                    <a:pt x="507765" y="0"/>
                    <a:pt x="625906" y="118141"/>
                    <a:pt x="625906" y="263875"/>
                  </a:cubicBezTo>
                  <a:lnTo>
                    <a:pt x="625906" y="362030"/>
                  </a:lnTo>
                  <a:cubicBezTo>
                    <a:pt x="625906" y="507765"/>
                    <a:pt x="507765" y="625906"/>
                    <a:pt x="362030" y="625906"/>
                  </a:cubicBezTo>
                  <a:lnTo>
                    <a:pt x="263875" y="625906"/>
                  </a:lnTo>
                  <a:cubicBezTo>
                    <a:pt x="118141" y="625906"/>
                    <a:pt x="0" y="507765"/>
                    <a:pt x="0" y="362030"/>
                  </a:cubicBezTo>
                  <a:lnTo>
                    <a:pt x="0" y="263875"/>
                  </a:lnTo>
                  <a:cubicBezTo>
                    <a:pt x="0" y="118141"/>
                    <a:pt x="118141" y="0"/>
                    <a:pt x="263875" y="0"/>
                  </a:cubicBezTo>
                  <a:close/>
                </a:path>
              </a:pathLst>
            </a:custGeom>
            <a:solidFill>
              <a:srgbClr val="F0F0F0"/>
            </a:solidFill>
          </p:spPr>
        </p:sp>
        <p:sp>
          <p:nvSpPr>
            <p:cNvPr id="24" name="TextBox 24"/>
            <p:cNvSpPr txBox="1"/>
            <p:nvPr/>
          </p:nvSpPr>
          <p:spPr>
            <a:xfrm>
              <a:off x="0" y="-47625"/>
              <a:ext cx="625906" cy="673531"/>
            </a:xfrm>
            <a:prstGeom prst="rect">
              <a:avLst/>
            </a:prstGeom>
          </p:spPr>
          <p:txBody>
            <a:bodyPr lIns="50800" tIns="50800" rIns="50800" bIns="50800" rtlCol="0" anchor="ctr"/>
            <a:lstStyle/>
            <a:p>
              <a:pPr algn="ctr">
                <a:lnSpc>
                  <a:spcPts val="2240"/>
                </a:lnSpc>
              </a:pPr>
              <a:endParaRPr>
                <a:latin typeface="Arial" panose="020B0604020202020204" pitchFamily="34" charset="0"/>
                <a:cs typeface="Arial" panose="020B0604020202020204" pitchFamily="34" charset="0"/>
              </a:endParaRPr>
            </a:p>
          </p:txBody>
        </p:sp>
      </p:grpSp>
      <p:sp>
        <p:nvSpPr>
          <p:cNvPr id="25" name="Freeform 25"/>
          <p:cNvSpPr/>
          <p:nvPr/>
        </p:nvSpPr>
        <p:spPr>
          <a:xfrm>
            <a:off x="6321902" y="12682015"/>
            <a:ext cx="644380" cy="644380"/>
          </a:xfrm>
          <a:custGeom>
            <a:avLst/>
            <a:gdLst/>
            <a:ahLst/>
            <a:cxnLst/>
            <a:rect l="l" t="t" r="r" b="b"/>
            <a:pathLst>
              <a:path w="1019224" h="1019224">
                <a:moveTo>
                  <a:pt x="0" y="0"/>
                </a:moveTo>
                <a:lnTo>
                  <a:pt x="1019224" y="0"/>
                </a:lnTo>
                <a:lnTo>
                  <a:pt x="1019224" y="1019224"/>
                </a:lnTo>
                <a:lnTo>
                  <a:pt x="0" y="1019224"/>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sp>
    </p:spTree>
    <p:extLst>
      <p:ext uri="{BB962C8B-B14F-4D97-AF65-F5344CB8AC3E}">
        <p14:creationId xmlns:p14="http://schemas.microsoft.com/office/powerpoint/2010/main" val="3313729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343637-D259-90C2-3817-2CB7A4F2A806}"/>
            </a:ext>
          </a:extLst>
        </p:cNvPr>
        <p:cNvGrpSpPr/>
        <p:nvPr/>
      </p:nvGrpSpPr>
      <p:grpSpPr>
        <a:xfrm>
          <a:off x="0" y="0"/>
          <a:ext cx="0" cy="0"/>
          <a:chOff x="0" y="0"/>
          <a:chExt cx="0" cy="0"/>
        </a:xfrm>
      </p:grpSpPr>
      <p:grpSp>
        <p:nvGrpSpPr>
          <p:cNvPr id="26" name="Group 26">
            <a:extLst>
              <a:ext uri="{FF2B5EF4-FFF2-40B4-BE49-F238E27FC236}">
                <a16:creationId xmlns:a16="http://schemas.microsoft.com/office/drawing/2014/main" id="{F37103AC-3D74-7CB8-625C-4D5A9A6570B0}"/>
              </a:ext>
            </a:extLst>
          </p:cNvPr>
          <p:cNvGrpSpPr/>
          <p:nvPr/>
        </p:nvGrpSpPr>
        <p:grpSpPr>
          <a:xfrm>
            <a:off x="6427853" y="88793"/>
            <a:ext cx="860295" cy="1245209"/>
            <a:chOff x="0" y="0"/>
            <a:chExt cx="1147060" cy="1660278"/>
          </a:xfrm>
        </p:grpSpPr>
        <p:sp>
          <p:nvSpPr>
            <p:cNvPr id="27" name="Freeform 27">
              <a:extLst>
                <a:ext uri="{FF2B5EF4-FFF2-40B4-BE49-F238E27FC236}">
                  <a16:creationId xmlns:a16="http://schemas.microsoft.com/office/drawing/2014/main" id="{083A20AC-E1C6-8C57-5620-BA72AC84231E}"/>
                </a:ext>
              </a:extLst>
            </p:cNvPr>
            <p:cNvSpPr/>
            <p:nvPr/>
          </p:nvSpPr>
          <p:spPr>
            <a:xfrm rot="5400000">
              <a:off x="84465" y="597683"/>
              <a:ext cx="978129" cy="1147060"/>
            </a:xfrm>
            <a:custGeom>
              <a:avLst/>
              <a:gdLst/>
              <a:ahLst/>
              <a:cxnLst/>
              <a:rect l="l" t="t" r="r" b="b"/>
              <a:pathLst>
                <a:path w="978129" h="1147060">
                  <a:moveTo>
                    <a:pt x="0" y="0"/>
                  </a:moveTo>
                  <a:lnTo>
                    <a:pt x="978130" y="0"/>
                  </a:lnTo>
                  <a:lnTo>
                    <a:pt x="978130" y="1147060"/>
                  </a:lnTo>
                  <a:lnTo>
                    <a:pt x="0" y="1147060"/>
                  </a:lnTo>
                  <a:lnTo>
                    <a:pt x="0" y="0"/>
                  </a:lnTo>
                  <a:close/>
                </a:path>
              </a:pathLst>
            </a:custGeom>
            <a:blipFill>
              <a:blip r:embed="rId2">
                <a:alphaModFix amt="18240"/>
                <a:extLst>
                  <a:ext uri="{96DAC541-7B7A-43D3-8B79-37D633B846F1}">
                    <asvg:svgBlip xmlns:asvg="http://schemas.microsoft.com/office/drawing/2016/SVG/main" r:embed="rId3"/>
                  </a:ext>
                </a:extLst>
              </a:blip>
              <a:stretch>
                <a:fillRect/>
              </a:stretch>
            </a:blipFill>
          </p:spPr>
        </p:sp>
        <p:sp>
          <p:nvSpPr>
            <p:cNvPr id="28" name="Freeform 28">
              <a:extLst>
                <a:ext uri="{FF2B5EF4-FFF2-40B4-BE49-F238E27FC236}">
                  <a16:creationId xmlns:a16="http://schemas.microsoft.com/office/drawing/2014/main" id="{054431E8-283A-57B9-62CD-DBBBA8BCE941}"/>
                </a:ext>
              </a:extLst>
            </p:cNvPr>
            <p:cNvSpPr/>
            <p:nvPr/>
          </p:nvSpPr>
          <p:spPr>
            <a:xfrm rot="5400000">
              <a:off x="204175" y="285668"/>
              <a:ext cx="738710" cy="866291"/>
            </a:xfrm>
            <a:custGeom>
              <a:avLst/>
              <a:gdLst/>
              <a:ahLst/>
              <a:cxnLst/>
              <a:rect l="l" t="t" r="r" b="b"/>
              <a:pathLst>
                <a:path w="738710" h="866291">
                  <a:moveTo>
                    <a:pt x="0" y="0"/>
                  </a:moveTo>
                  <a:lnTo>
                    <a:pt x="738710" y="0"/>
                  </a:lnTo>
                  <a:lnTo>
                    <a:pt x="738710" y="866291"/>
                  </a:lnTo>
                  <a:lnTo>
                    <a:pt x="0" y="866291"/>
                  </a:lnTo>
                  <a:lnTo>
                    <a:pt x="0" y="0"/>
                  </a:lnTo>
                  <a:close/>
                </a:path>
              </a:pathLst>
            </a:custGeom>
            <a:blipFill>
              <a:blip r:embed="rId2">
                <a:alphaModFix amt="18240"/>
                <a:extLst>
                  <a:ext uri="{96DAC541-7B7A-43D3-8B79-37D633B846F1}">
                    <asvg:svgBlip xmlns:asvg="http://schemas.microsoft.com/office/drawing/2016/SVG/main" r:embed="rId3"/>
                  </a:ext>
                </a:extLst>
              </a:blip>
              <a:stretch>
                <a:fillRect/>
              </a:stretch>
            </a:blipFill>
            <a:ln cap="sq">
              <a:noFill/>
              <a:prstDash val="solid"/>
              <a:miter/>
            </a:ln>
          </p:spPr>
        </p:sp>
        <p:sp>
          <p:nvSpPr>
            <p:cNvPr id="29" name="Freeform 29">
              <a:extLst>
                <a:ext uri="{FF2B5EF4-FFF2-40B4-BE49-F238E27FC236}">
                  <a16:creationId xmlns:a16="http://schemas.microsoft.com/office/drawing/2014/main" id="{8130081A-DC15-F68A-8517-4CA1121C7F2F}"/>
                </a:ext>
              </a:extLst>
            </p:cNvPr>
            <p:cNvSpPr/>
            <p:nvPr/>
          </p:nvSpPr>
          <p:spPr>
            <a:xfrm rot="5400000">
              <a:off x="288807" y="-49174"/>
              <a:ext cx="569446" cy="667794"/>
            </a:xfrm>
            <a:custGeom>
              <a:avLst/>
              <a:gdLst/>
              <a:ahLst/>
              <a:cxnLst/>
              <a:rect l="l" t="t" r="r" b="b"/>
              <a:pathLst>
                <a:path w="569446" h="667794">
                  <a:moveTo>
                    <a:pt x="0" y="0"/>
                  </a:moveTo>
                  <a:lnTo>
                    <a:pt x="569446" y="0"/>
                  </a:lnTo>
                  <a:lnTo>
                    <a:pt x="569446" y="667794"/>
                  </a:lnTo>
                  <a:lnTo>
                    <a:pt x="0" y="667794"/>
                  </a:lnTo>
                  <a:lnTo>
                    <a:pt x="0" y="0"/>
                  </a:lnTo>
                  <a:close/>
                </a:path>
              </a:pathLst>
            </a:custGeom>
            <a:blipFill>
              <a:blip r:embed="rId2">
                <a:alphaModFix amt="18240"/>
                <a:extLst>
                  <a:ext uri="{96DAC541-7B7A-43D3-8B79-37D633B846F1}">
                    <asvg:svgBlip xmlns:asvg="http://schemas.microsoft.com/office/drawing/2016/SVG/main" r:embed="rId3"/>
                  </a:ext>
                </a:extLst>
              </a:blip>
              <a:stretch>
                <a:fillRect/>
              </a:stretch>
            </a:blipFill>
            <a:ln cap="sq">
              <a:noFill/>
              <a:prstDash val="solid"/>
              <a:miter/>
            </a:ln>
          </p:spPr>
        </p:sp>
      </p:grpSp>
      <p:grpSp>
        <p:nvGrpSpPr>
          <p:cNvPr id="30" name="Group 30">
            <a:extLst>
              <a:ext uri="{FF2B5EF4-FFF2-40B4-BE49-F238E27FC236}">
                <a16:creationId xmlns:a16="http://schemas.microsoft.com/office/drawing/2014/main" id="{B497F6A4-3F77-E45E-580F-3C26A470A8D4}"/>
              </a:ext>
            </a:extLst>
          </p:cNvPr>
          <p:cNvGrpSpPr/>
          <p:nvPr/>
        </p:nvGrpSpPr>
        <p:grpSpPr>
          <a:xfrm>
            <a:off x="0" y="0"/>
            <a:ext cx="7620000" cy="3375987"/>
            <a:chOff x="0" y="0"/>
            <a:chExt cx="635000" cy="298981"/>
          </a:xfrm>
        </p:grpSpPr>
        <p:sp>
          <p:nvSpPr>
            <p:cNvPr id="31" name="Freeform 31">
              <a:extLst>
                <a:ext uri="{FF2B5EF4-FFF2-40B4-BE49-F238E27FC236}">
                  <a16:creationId xmlns:a16="http://schemas.microsoft.com/office/drawing/2014/main" id="{F5FFF6E9-8A39-67BF-6E79-1E14CD3A51FE}"/>
                </a:ext>
              </a:extLst>
            </p:cNvPr>
            <p:cNvSpPr/>
            <p:nvPr/>
          </p:nvSpPr>
          <p:spPr>
            <a:xfrm>
              <a:off x="0" y="0"/>
              <a:ext cx="635000" cy="298981"/>
            </a:xfrm>
            <a:custGeom>
              <a:avLst/>
              <a:gdLst/>
              <a:ahLst/>
              <a:cxnLst/>
              <a:rect l="l" t="t" r="r" b="b"/>
              <a:pathLst>
                <a:path w="635000" h="298981">
                  <a:moveTo>
                    <a:pt x="635000" y="0"/>
                  </a:moveTo>
                  <a:lnTo>
                    <a:pt x="635000" y="184681"/>
                  </a:lnTo>
                  <a:lnTo>
                    <a:pt x="317500" y="298981"/>
                  </a:lnTo>
                  <a:lnTo>
                    <a:pt x="0" y="184681"/>
                  </a:lnTo>
                  <a:lnTo>
                    <a:pt x="0" y="0"/>
                  </a:lnTo>
                  <a:lnTo>
                    <a:pt x="635000" y="0"/>
                  </a:lnTo>
                  <a:close/>
                </a:path>
              </a:pathLst>
            </a:custGeom>
            <a:solidFill>
              <a:srgbClr val="0A6354"/>
            </a:solidFill>
            <a:ln cap="sq">
              <a:noFill/>
              <a:prstDash val="solid"/>
              <a:miter/>
            </a:ln>
          </p:spPr>
        </p:sp>
        <p:sp>
          <p:nvSpPr>
            <p:cNvPr id="32" name="TextBox 32">
              <a:extLst>
                <a:ext uri="{FF2B5EF4-FFF2-40B4-BE49-F238E27FC236}">
                  <a16:creationId xmlns:a16="http://schemas.microsoft.com/office/drawing/2014/main" id="{C46D8115-1620-1E34-9698-96AF0E53D767}"/>
                </a:ext>
              </a:extLst>
            </p:cNvPr>
            <p:cNvSpPr txBox="1"/>
            <p:nvPr/>
          </p:nvSpPr>
          <p:spPr>
            <a:xfrm>
              <a:off x="0" y="-47625"/>
              <a:ext cx="635000" cy="232306"/>
            </a:xfrm>
            <a:prstGeom prst="rect">
              <a:avLst/>
            </a:prstGeom>
          </p:spPr>
          <p:txBody>
            <a:bodyPr lIns="50800" tIns="50800" rIns="50800" bIns="50800" rtlCol="0" anchor="ctr"/>
            <a:lstStyle/>
            <a:p>
              <a:pPr marL="0" lvl="0" indent="0" algn="ctr">
                <a:lnSpc>
                  <a:spcPts val="2240"/>
                </a:lnSpc>
                <a:spcBef>
                  <a:spcPct val="0"/>
                </a:spcBef>
              </a:pPr>
              <a:endParaRPr>
                <a:latin typeface="Arial" panose="020B0604020202020204" pitchFamily="34" charset="0"/>
                <a:cs typeface="Arial" panose="020B0604020202020204" pitchFamily="34" charset="0"/>
              </a:endParaRPr>
            </a:p>
          </p:txBody>
        </p:sp>
      </p:grpSp>
      <p:grpSp>
        <p:nvGrpSpPr>
          <p:cNvPr id="33" name="Group 33">
            <a:extLst>
              <a:ext uri="{FF2B5EF4-FFF2-40B4-BE49-F238E27FC236}">
                <a16:creationId xmlns:a16="http://schemas.microsoft.com/office/drawing/2014/main" id="{4CE34A70-E816-7AFB-D74B-77832AEE5CCF}"/>
              </a:ext>
            </a:extLst>
          </p:cNvPr>
          <p:cNvGrpSpPr/>
          <p:nvPr/>
        </p:nvGrpSpPr>
        <p:grpSpPr>
          <a:xfrm>
            <a:off x="1343479" y="3624514"/>
            <a:ext cx="3999272" cy="1063690"/>
            <a:chOff x="0" y="0"/>
            <a:chExt cx="1192565" cy="277707"/>
          </a:xfrm>
        </p:grpSpPr>
        <p:sp>
          <p:nvSpPr>
            <p:cNvPr id="34" name="Freeform 34">
              <a:extLst>
                <a:ext uri="{FF2B5EF4-FFF2-40B4-BE49-F238E27FC236}">
                  <a16:creationId xmlns:a16="http://schemas.microsoft.com/office/drawing/2014/main" id="{08A3C968-9A0D-9929-3FEB-91B68FFEA88E}"/>
                </a:ext>
              </a:extLst>
            </p:cNvPr>
            <p:cNvSpPr/>
            <p:nvPr/>
          </p:nvSpPr>
          <p:spPr>
            <a:xfrm>
              <a:off x="0" y="0"/>
              <a:ext cx="1192565" cy="277707"/>
            </a:xfrm>
            <a:custGeom>
              <a:avLst/>
              <a:gdLst/>
              <a:ahLst/>
              <a:cxnLst/>
              <a:rect l="l" t="t" r="r" b="b"/>
              <a:pathLst>
                <a:path w="1192565" h="277707">
                  <a:moveTo>
                    <a:pt x="46164" y="0"/>
                  </a:moveTo>
                  <a:lnTo>
                    <a:pt x="1146401" y="0"/>
                  </a:lnTo>
                  <a:cubicBezTo>
                    <a:pt x="1158644" y="0"/>
                    <a:pt x="1170386" y="4864"/>
                    <a:pt x="1179043" y="13521"/>
                  </a:cubicBezTo>
                  <a:cubicBezTo>
                    <a:pt x="1187701" y="22179"/>
                    <a:pt x="1192565" y="33921"/>
                    <a:pt x="1192565" y="46164"/>
                  </a:cubicBezTo>
                  <a:lnTo>
                    <a:pt x="1192565" y="231543"/>
                  </a:lnTo>
                  <a:cubicBezTo>
                    <a:pt x="1192565" y="257038"/>
                    <a:pt x="1171896" y="277707"/>
                    <a:pt x="1146401" y="277707"/>
                  </a:cubicBezTo>
                  <a:lnTo>
                    <a:pt x="46164" y="277707"/>
                  </a:lnTo>
                  <a:cubicBezTo>
                    <a:pt x="33921" y="277707"/>
                    <a:pt x="22179" y="272843"/>
                    <a:pt x="13521" y="264186"/>
                  </a:cubicBezTo>
                  <a:cubicBezTo>
                    <a:pt x="4864" y="255528"/>
                    <a:pt x="0" y="243786"/>
                    <a:pt x="0" y="231543"/>
                  </a:cubicBezTo>
                  <a:lnTo>
                    <a:pt x="0" y="46164"/>
                  </a:lnTo>
                  <a:cubicBezTo>
                    <a:pt x="0" y="33921"/>
                    <a:pt x="4864" y="22179"/>
                    <a:pt x="13521" y="13521"/>
                  </a:cubicBezTo>
                  <a:cubicBezTo>
                    <a:pt x="22179" y="4864"/>
                    <a:pt x="33921" y="0"/>
                    <a:pt x="46164" y="0"/>
                  </a:cubicBezTo>
                  <a:close/>
                </a:path>
              </a:pathLst>
            </a:custGeom>
            <a:solidFill>
              <a:srgbClr val="0A6354"/>
            </a:solidFill>
          </p:spPr>
        </p:sp>
        <p:sp>
          <p:nvSpPr>
            <p:cNvPr id="35" name="TextBox 35">
              <a:extLst>
                <a:ext uri="{FF2B5EF4-FFF2-40B4-BE49-F238E27FC236}">
                  <a16:creationId xmlns:a16="http://schemas.microsoft.com/office/drawing/2014/main" id="{74D7DBFF-E366-8EDC-A47F-24632AF5F2D6}"/>
                </a:ext>
              </a:extLst>
            </p:cNvPr>
            <p:cNvSpPr txBox="1"/>
            <p:nvPr/>
          </p:nvSpPr>
          <p:spPr>
            <a:xfrm>
              <a:off x="0" y="-47625"/>
              <a:ext cx="1192565" cy="325332"/>
            </a:xfrm>
            <a:prstGeom prst="rect">
              <a:avLst/>
            </a:prstGeom>
          </p:spPr>
          <p:txBody>
            <a:bodyPr lIns="50800" tIns="50800" rIns="50800" bIns="50800" rtlCol="0" anchor="ctr"/>
            <a:lstStyle/>
            <a:p>
              <a:pPr algn="ctr">
                <a:lnSpc>
                  <a:spcPts val="2240"/>
                </a:lnSpc>
              </a:pPr>
              <a:endParaRPr>
                <a:latin typeface="Arial" panose="020B0604020202020204" pitchFamily="34" charset="0"/>
                <a:cs typeface="Arial" panose="020B0604020202020204" pitchFamily="34" charset="0"/>
              </a:endParaRPr>
            </a:p>
          </p:txBody>
        </p:sp>
      </p:grpSp>
      <p:sp>
        <p:nvSpPr>
          <p:cNvPr id="68" name="TextBox 68">
            <a:extLst>
              <a:ext uri="{FF2B5EF4-FFF2-40B4-BE49-F238E27FC236}">
                <a16:creationId xmlns:a16="http://schemas.microsoft.com/office/drawing/2014/main" id="{54703B79-E574-1EF5-E409-E0F0FC1063CD}"/>
              </a:ext>
            </a:extLst>
          </p:cNvPr>
          <p:cNvSpPr txBox="1"/>
          <p:nvPr/>
        </p:nvSpPr>
        <p:spPr>
          <a:xfrm>
            <a:off x="1742952" y="3854245"/>
            <a:ext cx="3286248" cy="692497"/>
          </a:xfrm>
          <a:prstGeom prst="rect">
            <a:avLst/>
          </a:prstGeom>
        </p:spPr>
        <p:txBody>
          <a:bodyPr lIns="0" tIns="0" rIns="0" bIns="0" rtlCol="0" anchor="t">
            <a:spAutoFit/>
          </a:bodyPr>
          <a:lstStyle/>
          <a:p>
            <a:pPr algn="ctr">
              <a:lnSpc>
                <a:spcPts val="2660"/>
              </a:lnSpc>
            </a:pPr>
            <a:r>
              <a:rPr lang="en-US" sz="2000" b="1" dirty="0">
                <a:solidFill>
                  <a:schemeClr val="bg1"/>
                </a:solidFill>
              </a:rPr>
              <a:t>T</a:t>
            </a:r>
            <a:r>
              <a:rPr lang="vi-VN" sz="2000" b="1" dirty="0">
                <a:solidFill>
                  <a:schemeClr val="bg1"/>
                </a:solidFill>
              </a:rPr>
              <a:t>rình </a:t>
            </a:r>
            <a:r>
              <a:rPr lang="en-US" sz="2000" b="1" dirty="0" err="1">
                <a:solidFill>
                  <a:schemeClr val="bg1"/>
                </a:solidFill>
              </a:rPr>
              <a:t>Hội</a:t>
            </a:r>
            <a:r>
              <a:rPr lang="en-US" sz="2000" b="1" dirty="0">
                <a:solidFill>
                  <a:schemeClr val="bg1"/>
                </a:solidFill>
              </a:rPr>
              <a:t> </a:t>
            </a:r>
            <a:r>
              <a:rPr lang="en-US" sz="2000" b="1" dirty="0" err="1">
                <a:solidFill>
                  <a:schemeClr val="bg1"/>
                </a:solidFill>
              </a:rPr>
              <a:t>đồng</a:t>
            </a:r>
            <a:r>
              <a:rPr lang="en-US" sz="2000" b="1" dirty="0">
                <a:solidFill>
                  <a:schemeClr val="bg1"/>
                </a:solidFill>
              </a:rPr>
              <a:t> </a:t>
            </a:r>
            <a:r>
              <a:rPr lang="vi-VN" sz="2000" b="1" dirty="0">
                <a:solidFill>
                  <a:schemeClr val="bg1"/>
                </a:solidFill>
              </a:rPr>
              <a:t>thẩm định bảng giá đất</a:t>
            </a:r>
            <a:endParaRPr lang="en-US" sz="2000" b="1" dirty="0">
              <a:solidFill>
                <a:schemeClr val="bg1"/>
              </a:solidFill>
              <a:latin typeface="Arial" panose="020B0604020202020204" pitchFamily="34" charset="0"/>
              <a:ea typeface="Montserrat Bold"/>
              <a:cs typeface="Arial" panose="020B0604020202020204" pitchFamily="34" charset="0"/>
              <a:sym typeface="Montserrat Bold"/>
            </a:endParaRPr>
          </a:p>
        </p:txBody>
      </p:sp>
      <p:sp>
        <p:nvSpPr>
          <p:cNvPr id="69" name="TextBox 69">
            <a:extLst>
              <a:ext uri="{FF2B5EF4-FFF2-40B4-BE49-F238E27FC236}">
                <a16:creationId xmlns:a16="http://schemas.microsoft.com/office/drawing/2014/main" id="{36AEFF5E-B01E-647D-3013-AA3175C950D2}"/>
              </a:ext>
            </a:extLst>
          </p:cNvPr>
          <p:cNvSpPr txBox="1"/>
          <p:nvPr/>
        </p:nvSpPr>
        <p:spPr>
          <a:xfrm>
            <a:off x="350069" y="3505200"/>
            <a:ext cx="869131" cy="1117742"/>
          </a:xfrm>
          <a:prstGeom prst="rect">
            <a:avLst/>
          </a:prstGeom>
        </p:spPr>
        <p:txBody>
          <a:bodyPr wrap="square" lIns="0" tIns="0" rIns="0" bIns="0" rtlCol="0" anchor="t">
            <a:spAutoFit/>
          </a:bodyPr>
          <a:lstStyle/>
          <a:p>
            <a:pPr algn="l">
              <a:lnSpc>
                <a:spcPts val="9799"/>
              </a:lnSpc>
            </a:pPr>
            <a:r>
              <a:rPr lang="en-US" sz="6000" b="1" dirty="0">
                <a:solidFill>
                  <a:srgbClr val="0A6354"/>
                </a:solidFill>
                <a:latin typeface="Arial" panose="020B0604020202020204" pitchFamily="34" charset="0"/>
                <a:ea typeface="Montserrat Bold"/>
                <a:cs typeface="Arial" panose="020B0604020202020204" pitchFamily="34" charset="0"/>
                <a:sym typeface="Montserrat Bold"/>
              </a:rPr>
              <a:t>10</a:t>
            </a:r>
          </a:p>
        </p:txBody>
      </p:sp>
      <p:sp>
        <p:nvSpPr>
          <p:cNvPr id="71" name="TextBox 71">
            <a:extLst>
              <a:ext uri="{FF2B5EF4-FFF2-40B4-BE49-F238E27FC236}">
                <a16:creationId xmlns:a16="http://schemas.microsoft.com/office/drawing/2014/main" id="{8E26B8FA-A87B-4B8D-71AB-301F685C6433}"/>
              </a:ext>
            </a:extLst>
          </p:cNvPr>
          <p:cNvSpPr txBox="1"/>
          <p:nvPr/>
        </p:nvSpPr>
        <p:spPr>
          <a:xfrm>
            <a:off x="350069" y="7035658"/>
            <a:ext cx="869131" cy="1117742"/>
          </a:xfrm>
          <a:prstGeom prst="rect">
            <a:avLst/>
          </a:prstGeom>
        </p:spPr>
        <p:txBody>
          <a:bodyPr wrap="square" lIns="0" tIns="0" rIns="0" bIns="0" rtlCol="0" anchor="t">
            <a:spAutoFit/>
          </a:bodyPr>
          <a:lstStyle/>
          <a:p>
            <a:pPr marL="0" lvl="0" indent="0" algn="l">
              <a:lnSpc>
                <a:spcPts val="9799"/>
              </a:lnSpc>
              <a:spcBef>
                <a:spcPct val="0"/>
              </a:spcBef>
            </a:pPr>
            <a:r>
              <a:rPr lang="en-US" sz="6000" b="1" u="none" strike="noStrike" dirty="0">
                <a:solidFill>
                  <a:srgbClr val="0A6354"/>
                </a:solidFill>
                <a:latin typeface="Arial" panose="020B0604020202020204" pitchFamily="34" charset="0"/>
                <a:ea typeface="Montserrat Bold"/>
                <a:cs typeface="Arial" panose="020B0604020202020204" pitchFamily="34" charset="0"/>
                <a:sym typeface="Montserrat Bold"/>
              </a:rPr>
              <a:t>11</a:t>
            </a:r>
          </a:p>
        </p:txBody>
      </p:sp>
      <p:sp>
        <p:nvSpPr>
          <p:cNvPr id="72" name="TextBox 72">
            <a:extLst>
              <a:ext uri="{FF2B5EF4-FFF2-40B4-BE49-F238E27FC236}">
                <a16:creationId xmlns:a16="http://schemas.microsoft.com/office/drawing/2014/main" id="{84B83953-4AE6-B6AB-F4B6-4E9172B3791F}"/>
              </a:ext>
            </a:extLst>
          </p:cNvPr>
          <p:cNvSpPr txBox="1"/>
          <p:nvPr/>
        </p:nvSpPr>
        <p:spPr>
          <a:xfrm>
            <a:off x="265483" y="9442285"/>
            <a:ext cx="940642" cy="1117742"/>
          </a:xfrm>
          <a:prstGeom prst="rect">
            <a:avLst/>
          </a:prstGeom>
        </p:spPr>
        <p:txBody>
          <a:bodyPr wrap="square" lIns="0" tIns="0" rIns="0" bIns="0" rtlCol="0" anchor="t">
            <a:spAutoFit/>
          </a:bodyPr>
          <a:lstStyle/>
          <a:p>
            <a:pPr marL="0" lvl="0" indent="0" algn="l">
              <a:lnSpc>
                <a:spcPts val="9799"/>
              </a:lnSpc>
              <a:spcBef>
                <a:spcPct val="0"/>
              </a:spcBef>
            </a:pPr>
            <a:r>
              <a:rPr lang="en-US" sz="6000" b="1" dirty="0">
                <a:solidFill>
                  <a:srgbClr val="0A6354"/>
                </a:solidFill>
                <a:latin typeface="Arial" panose="020B0604020202020204" pitchFamily="34" charset="0"/>
                <a:ea typeface="Montserrat Bold"/>
                <a:cs typeface="Arial" panose="020B0604020202020204" pitchFamily="34" charset="0"/>
                <a:sym typeface="Montserrat Bold"/>
              </a:rPr>
              <a:t>12</a:t>
            </a:r>
            <a:endParaRPr lang="en-US" sz="6000" b="1" u="none" strike="noStrike" dirty="0">
              <a:solidFill>
                <a:srgbClr val="0A6354"/>
              </a:solidFill>
              <a:latin typeface="Arial" panose="020B0604020202020204" pitchFamily="34" charset="0"/>
              <a:ea typeface="Montserrat Bold"/>
              <a:cs typeface="Arial" panose="020B0604020202020204" pitchFamily="34" charset="0"/>
              <a:sym typeface="Montserrat Bold"/>
            </a:endParaRPr>
          </a:p>
        </p:txBody>
      </p:sp>
      <p:sp>
        <p:nvSpPr>
          <p:cNvPr id="73" name="TextBox 73">
            <a:extLst>
              <a:ext uri="{FF2B5EF4-FFF2-40B4-BE49-F238E27FC236}">
                <a16:creationId xmlns:a16="http://schemas.microsoft.com/office/drawing/2014/main" id="{9691E289-C7AF-DD18-D737-CF9648B1EB77}"/>
              </a:ext>
            </a:extLst>
          </p:cNvPr>
          <p:cNvSpPr txBox="1"/>
          <p:nvPr/>
        </p:nvSpPr>
        <p:spPr>
          <a:xfrm>
            <a:off x="1261518" y="4870609"/>
            <a:ext cx="5341644" cy="2215991"/>
          </a:xfrm>
          <a:prstGeom prst="rect">
            <a:avLst/>
          </a:prstGeom>
        </p:spPr>
        <p:txBody>
          <a:bodyPr wrap="square" lIns="0" tIns="0" rIns="0" bIns="0" rtlCol="0" anchor="t">
            <a:spAutoFit/>
          </a:bodyPr>
          <a:lstStyle/>
          <a:p>
            <a:pPr algn="just"/>
            <a:r>
              <a:rPr lang="vi-VN" dirty="0">
                <a:latin typeface="Arial" panose="020B0604020202020204" pitchFamily="34" charset="0"/>
                <a:cs typeface="Arial" panose="020B0604020202020204" pitchFamily="34" charset="0"/>
              </a:rPr>
              <a:t>Cơ quan có chức năng quản lý đất đai trình Hội đồng thẩm định bảng giá đất. Hồ sơ trình thẩm định bảng giá đất gồm:</a:t>
            </a:r>
            <a:endParaRPr lang="en-US" dirty="0">
              <a:latin typeface="Arial" panose="020B0604020202020204" pitchFamily="34" charset="0"/>
              <a:cs typeface="Arial" panose="020B0604020202020204" pitchFamily="34" charset="0"/>
            </a:endParaRPr>
          </a:p>
          <a:p>
            <a:pPr marL="465138" algn="just"/>
            <a:r>
              <a:rPr lang="vi-VN" dirty="0">
                <a:latin typeface="Arial" panose="020B0604020202020204" pitchFamily="34" charset="0"/>
                <a:cs typeface="Arial" panose="020B0604020202020204" pitchFamily="34" charset="0"/>
              </a:rPr>
              <a:t>a) Tờ trình về việc ban hành bảng giá đất;</a:t>
            </a:r>
            <a:endParaRPr lang="en-US" dirty="0">
              <a:latin typeface="Arial" panose="020B0604020202020204" pitchFamily="34" charset="0"/>
              <a:cs typeface="Arial" panose="020B0604020202020204" pitchFamily="34" charset="0"/>
            </a:endParaRPr>
          </a:p>
          <a:p>
            <a:pPr marL="465138" algn="just"/>
            <a:r>
              <a:rPr lang="vi-VN" dirty="0">
                <a:latin typeface="Arial" panose="020B0604020202020204" pitchFamily="34" charset="0"/>
                <a:cs typeface="Arial" panose="020B0604020202020204" pitchFamily="34" charset="0"/>
              </a:rPr>
              <a:t>b) Dự thảo bảng giá đất;</a:t>
            </a:r>
            <a:endParaRPr lang="en-US" dirty="0">
              <a:latin typeface="Arial" panose="020B0604020202020204" pitchFamily="34" charset="0"/>
              <a:cs typeface="Arial" panose="020B0604020202020204" pitchFamily="34" charset="0"/>
            </a:endParaRPr>
          </a:p>
          <a:p>
            <a:pPr marL="465138" algn="just"/>
            <a:r>
              <a:rPr lang="vi-VN" dirty="0">
                <a:latin typeface="Arial" panose="020B0604020202020204" pitchFamily="34" charset="0"/>
                <a:cs typeface="Arial" panose="020B0604020202020204" pitchFamily="34" charset="0"/>
              </a:rPr>
              <a:t>c) Báo cáo thuyết minh xây dựng bảng giá đất;</a:t>
            </a:r>
            <a:endParaRPr lang="en-US" dirty="0">
              <a:latin typeface="Arial" panose="020B0604020202020204" pitchFamily="34" charset="0"/>
              <a:cs typeface="Arial" panose="020B0604020202020204" pitchFamily="34" charset="0"/>
            </a:endParaRPr>
          </a:p>
          <a:p>
            <a:pPr marL="465138" algn="just"/>
            <a:r>
              <a:rPr lang="vi-VN" dirty="0">
                <a:latin typeface="Arial" panose="020B0604020202020204" pitchFamily="34" charset="0"/>
                <a:cs typeface="Arial" panose="020B0604020202020204" pitchFamily="34" charset="0"/>
              </a:rPr>
              <a:t>d) Báo cáo tiếp thu, giải trình ý kiến góp ý đối với dự thảo bảng giá đất</a:t>
            </a:r>
            <a:r>
              <a:rPr lang="en-US" dirty="0">
                <a:latin typeface="Arial" panose="020B0604020202020204" pitchFamily="34" charset="0"/>
                <a:cs typeface="Arial" panose="020B0604020202020204" pitchFamily="34" charset="0"/>
              </a:rPr>
              <a:t>. </a:t>
            </a:r>
          </a:p>
        </p:txBody>
      </p:sp>
      <p:sp>
        <p:nvSpPr>
          <p:cNvPr id="74" name="TextBox 74">
            <a:extLst>
              <a:ext uri="{FF2B5EF4-FFF2-40B4-BE49-F238E27FC236}">
                <a16:creationId xmlns:a16="http://schemas.microsoft.com/office/drawing/2014/main" id="{7585E015-8934-42AA-C9F3-E01A88E409CF}"/>
              </a:ext>
            </a:extLst>
          </p:cNvPr>
          <p:cNvSpPr txBox="1"/>
          <p:nvPr/>
        </p:nvSpPr>
        <p:spPr>
          <a:xfrm>
            <a:off x="1331963" y="7475508"/>
            <a:ext cx="4296805" cy="169277"/>
          </a:xfrm>
          <a:prstGeom prst="rect">
            <a:avLst/>
          </a:prstGeom>
        </p:spPr>
        <p:txBody>
          <a:bodyPr wrap="square" lIns="0" tIns="0" rIns="0" bIns="0" rtlCol="0" anchor="t">
            <a:spAutoFit/>
          </a:bodyPr>
          <a:lstStyle/>
          <a:p>
            <a:r>
              <a:rPr lang="en-US" sz="1100" dirty="0">
                <a:solidFill>
                  <a:srgbClr val="6B7A83"/>
                </a:solidFill>
                <a:latin typeface="Arial" panose="020B0604020202020204" pitchFamily="34" charset="0"/>
                <a:ea typeface="Poppins"/>
                <a:cs typeface="Arial" panose="020B0604020202020204" pitchFamily="34" charset="0"/>
                <a:sym typeface="Poppins"/>
              </a:rPr>
              <a:t> </a:t>
            </a:r>
            <a:endParaRPr lang="en-US" sz="800" dirty="0"/>
          </a:p>
        </p:txBody>
      </p:sp>
      <p:sp>
        <p:nvSpPr>
          <p:cNvPr id="75" name="TextBox 75">
            <a:extLst>
              <a:ext uri="{FF2B5EF4-FFF2-40B4-BE49-F238E27FC236}">
                <a16:creationId xmlns:a16="http://schemas.microsoft.com/office/drawing/2014/main" id="{D9E59C6A-3E80-3141-A75B-6DCE911903FE}"/>
              </a:ext>
            </a:extLst>
          </p:cNvPr>
          <p:cNvSpPr txBox="1"/>
          <p:nvPr/>
        </p:nvSpPr>
        <p:spPr>
          <a:xfrm>
            <a:off x="1331964" y="8313003"/>
            <a:ext cx="5275614" cy="830997"/>
          </a:xfrm>
          <a:prstGeom prst="rect">
            <a:avLst/>
          </a:prstGeom>
        </p:spPr>
        <p:txBody>
          <a:bodyPr wrap="square" lIns="0" tIns="0" rIns="0" bIns="0" rtlCol="0" anchor="t">
            <a:spAutoFit/>
          </a:bodyPr>
          <a:lstStyle/>
          <a:p>
            <a:pPr algn="just"/>
            <a:r>
              <a:rPr lang="vi-VN" dirty="0">
                <a:latin typeface="Arial" panose="020B0604020202020204" pitchFamily="34" charset="0"/>
                <a:cs typeface="Arial" panose="020B0604020202020204" pitchFamily="34" charset="0"/>
              </a:rPr>
              <a:t>Hội đồng thẩm định bảng giá đất thực hiện thẩm định bảng giá đất và gửi văn bản thẩm định bảng giá đất về cơ quan có chức năng quản lý đất đai. </a:t>
            </a:r>
            <a:endParaRPr lang="en-US" dirty="0">
              <a:latin typeface="Arial" panose="020B0604020202020204" pitchFamily="34" charset="0"/>
              <a:cs typeface="Arial" panose="020B0604020202020204" pitchFamily="34" charset="0"/>
            </a:endParaRPr>
          </a:p>
        </p:txBody>
      </p:sp>
      <p:grpSp>
        <p:nvGrpSpPr>
          <p:cNvPr id="91" name="Group 33">
            <a:extLst>
              <a:ext uri="{FF2B5EF4-FFF2-40B4-BE49-F238E27FC236}">
                <a16:creationId xmlns:a16="http://schemas.microsoft.com/office/drawing/2014/main" id="{4CE34A70-E816-7AFB-D74B-77832AEE5CCF}"/>
              </a:ext>
            </a:extLst>
          </p:cNvPr>
          <p:cNvGrpSpPr/>
          <p:nvPr/>
        </p:nvGrpSpPr>
        <p:grpSpPr>
          <a:xfrm>
            <a:off x="1343479" y="7145958"/>
            <a:ext cx="3999272" cy="1063690"/>
            <a:chOff x="0" y="0"/>
            <a:chExt cx="1192565" cy="277707"/>
          </a:xfrm>
        </p:grpSpPr>
        <p:sp>
          <p:nvSpPr>
            <p:cNvPr id="92" name="Freeform 34">
              <a:extLst>
                <a:ext uri="{FF2B5EF4-FFF2-40B4-BE49-F238E27FC236}">
                  <a16:creationId xmlns:a16="http://schemas.microsoft.com/office/drawing/2014/main" id="{08A3C968-9A0D-9929-3FEB-91B68FFEA88E}"/>
                </a:ext>
              </a:extLst>
            </p:cNvPr>
            <p:cNvSpPr/>
            <p:nvPr/>
          </p:nvSpPr>
          <p:spPr>
            <a:xfrm>
              <a:off x="0" y="0"/>
              <a:ext cx="1192565" cy="277707"/>
            </a:xfrm>
            <a:custGeom>
              <a:avLst/>
              <a:gdLst/>
              <a:ahLst/>
              <a:cxnLst/>
              <a:rect l="l" t="t" r="r" b="b"/>
              <a:pathLst>
                <a:path w="1192565" h="277707">
                  <a:moveTo>
                    <a:pt x="46164" y="0"/>
                  </a:moveTo>
                  <a:lnTo>
                    <a:pt x="1146401" y="0"/>
                  </a:lnTo>
                  <a:cubicBezTo>
                    <a:pt x="1158644" y="0"/>
                    <a:pt x="1170386" y="4864"/>
                    <a:pt x="1179043" y="13521"/>
                  </a:cubicBezTo>
                  <a:cubicBezTo>
                    <a:pt x="1187701" y="22179"/>
                    <a:pt x="1192565" y="33921"/>
                    <a:pt x="1192565" y="46164"/>
                  </a:cubicBezTo>
                  <a:lnTo>
                    <a:pt x="1192565" y="231543"/>
                  </a:lnTo>
                  <a:cubicBezTo>
                    <a:pt x="1192565" y="257038"/>
                    <a:pt x="1171896" y="277707"/>
                    <a:pt x="1146401" y="277707"/>
                  </a:cubicBezTo>
                  <a:lnTo>
                    <a:pt x="46164" y="277707"/>
                  </a:lnTo>
                  <a:cubicBezTo>
                    <a:pt x="33921" y="277707"/>
                    <a:pt x="22179" y="272843"/>
                    <a:pt x="13521" y="264186"/>
                  </a:cubicBezTo>
                  <a:cubicBezTo>
                    <a:pt x="4864" y="255528"/>
                    <a:pt x="0" y="243786"/>
                    <a:pt x="0" y="231543"/>
                  </a:cubicBezTo>
                  <a:lnTo>
                    <a:pt x="0" y="46164"/>
                  </a:lnTo>
                  <a:cubicBezTo>
                    <a:pt x="0" y="33921"/>
                    <a:pt x="4864" y="22179"/>
                    <a:pt x="13521" y="13521"/>
                  </a:cubicBezTo>
                  <a:cubicBezTo>
                    <a:pt x="22179" y="4864"/>
                    <a:pt x="33921" y="0"/>
                    <a:pt x="46164" y="0"/>
                  </a:cubicBezTo>
                  <a:close/>
                </a:path>
              </a:pathLst>
            </a:custGeom>
            <a:solidFill>
              <a:srgbClr val="0A6354"/>
            </a:solidFill>
          </p:spPr>
        </p:sp>
        <p:sp>
          <p:nvSpPr>
            <p:cNvPr id="93" name="TextBox 35">
              <a:extLst>
                <a:ext uri="{FF2B5EF4-FFF2-40B4-BE49-F238E27FC236}">
                  <a16:creationId xmlns:a16="http://schemas.microsoft.com/office/drawing/2014/main" id="{74D7DBFF-E366-8EDC-A47F-24632AF5F2D6}"/>
                </a:ext>
              </a:extLst>
            </p:cNvPr>
            <p:cNvSpPr txBox="1"/>
            <p:nvPr/>
          </p:nvSpPr>
          <p:spPr>
            <a:xfrm>
              <a:off x="0" y="-47625"/>
              <a:ext cx="1192565" cy="325332"/>
            </a:xfrm>
            <a:prstGeom prst="rect">
              <a:avLst/>
            </a:prstGeom>
          </p:spPr>
          <p:txBody>
            <a:bodyPr lIns="50800" tIns="50800" rIns="50800" bIns="50800" rtlCol="0" anchor="ctr"/>
            <a:lstStyle/>
            <a:p>
              <a:pPr algn="ctr">
                <a:lnSpc>
                  <a:spcPts val="2240"/>
                </a:lnSpc>
              </a:pPr>
              <a:endParaRPr>
                <a:latin typeface="Arial" panose="020B0604020202020204" pitchFamily="34" charset="0"/>
                <a:cs typeface="Arial" panose="020B0604020202020204" pitchFamily="34" charset="0"/>
              </a:endParaRPr>
            </a:p>
          </p:txBody>
        </p:sp>
      </p:grpSp>
      <p:sp>
        <p:nvSpPr>
          <p:cNvPr id="94" name="TextBox 68">
            <a:extLst>
              <a:ext uri="{FF2B5EF4-FFF2-40B4-BE49-F238E27FC236}">
                <a16:creationId xmlns:a16="http://schemas.microsoft.com/office/drawing/2014/main" id="{54703B79-E574-1EF5-E409-E0F0FC1063CD}"/>
              </a:ext>
            </a:extLst>
          </p:cNvPr>
          <p:cNvSpPr txBox="1"/>
          <p:nvPr/>
        </p:nvSpPr>
        <p:spPr>
          <a:xfrm>
            <a:off x="1371600" y="7501475"/>
            <a:ext cx="3286248" cy="346249"/>
          </a:xfrm>
          <a:prstGeom prst="rect">
            <a:avLst/>
          </a:prstGeom>
        </p:spPr>
        <p:txBody>
          <a:bodyPr lIns="0" tIns="0" rIns="0" bIns="0" rtlCol="0" anchor="t">
            <a:spAutoFit/>
          </a:bodyPr>
          <a:lstStyle/>
          <a:p>
            <a:pPr algn="ctr">
              <a:lnSpc>
                <a:spcPts val="2660"/>
              </a:lnSpc>
            </a:pPr>
            <a:r>
              <a:rPr lang="en-US" sz="2000" b="1" dirty="0">
                <a:solidFill>
                  <a:schemeClr val="bg1"/>
                </a:solidFill>
              </a:rPr>
              <a:t>T</a:t>
            </a:r>
            <a:r>
              <a:rPr lang="vi-VN" sz="2000" b="1" dirty="0">
                <a:solidFill>
                  <a:schemeClr val="bg1"/>
                </a:solidFill>
              </a:rPr>
              <a:t>hẩm định bảng giá đất</a:t>
            </a:r>
            <a:endParaRPr lang="en-US" sz="2000" b="1" dirty="0">
              <a:solidFill>
                <a:schemeClr val="bg1"/>
              </a:solidFill>
              <a:latin typeface="Arial" panose="020B0604020202020204" pitchFamily="34" charset="0"/>
              <a:ea typeface="Montserrat Bold"/>
              <a:cs typeface="Arial" panose="020B0604020202020204" pitchFamily="34" charset="0"/>
              <a:sym typeface="Montserrat Bold"/>
            </a:endParaRPr>
          </a:p>
        </p:txBody>
      </p:sp>
      <p:grpSp>
        <p:nvGrpSpPr>
          <p:cNvPr id="100" name="Group 48">
            <a:extLst>
              <a:ext uri="{FF2B5EF4-FFF2-40B4-BE49-F238E27FC236}">
                <a16:creationId xmlns:a16="http://schemas.microsoft.com/office/drawing/2014/main" id="{3054462E-AD62-4BE2-7AA3-91C07FD4960D}"/>
              </a:ext>
            </a:extLst>
          </p:cNvPr>
          <p:cNvGrpSpPr/>
          <p:nvPr/>
        </p:nvGrpSpPr>
        <p:grpSpPr>
          <a:xfrm>
            <a:off x="1371599" y="9494895"/>
            <a:ext cx="3963617" cy="1065130"/>
            <a:chOff x="0" y="0"/>
            <a:chExt cx="1192565" cy="277707"/>
          </a:xfrm>
        </p:grpSpPr>
        <p:sp>
          <p:nvSpPr>
            <p:cNvPr id="101" name="Freeform 49">
              <a:extLst>
                <a:ext uri="{FF2B5EF4-FFF2-40B4-BE49-F238E27FC236}">
                  <a16:creationId xmlns:a16="http://schemas.microsoft.com/office/drawing/2014/main" id="{4448EDD8-7891-FF10-5C52-8E61401F8652}"/>
                </a:ext>
              </a:extLst>
            </p:cNvPr>
            <p:cNvSpPr/>
            <p:nvPr/>
          </p:nvSpPr>
          <p:spPr>
            <a:xfrm>
              <a:off x="0" y="0"/>
              <a:ext cx="1192565" cy="277707"/>
            </a:xfrm>
            <a:custGeom>
              <a:avLst/>
              <a:gdLst/>
              <a:ahLst/>
              <a:cxnLst/>
              <a:rect l="l" t="t" r="r" b="b"/>
              <a:pathLst>
                <a:path w="1192565" h="277707">
                  <a:moveTo>
                    <a:pt x="46164" y="0"/>
                  </a:moveTo>
                  <a:lnTo>
                    <a:pt x="1146401" y="0"/>
                  </a:lnTo>
                  <a:cubicBezTo>
                    <a:pt x="1158644" y="0"/>
                    <a:pt x="1170386" y="4864"/>
                    <a:pt x="1179043" y="13521"/>
                  </a:cubicBezTo>
                  <a:cubicBezTo>
                    <a:pt x="1187701" y="22179"/>
                    <a:pt x="1192565" y="33921"/>
                    <a:pt x="1192565" y="46164"/>
                  </a:cubicBezTo>
                  <a:lnTo>
                    <a:pt x="1192565" y="231543"/>
                  </a:lnTo>
                  <a:cubicBezTo>
                    <a:pt x="1192565" y="257038"/>
                    <a:pt x="1171896" y="277707"/>
                    <a:pt x="1146401" y="277707"/>
                  </a:cubicBezTo>
                  <a:lnTo>
                    <a:pt x="46164" y="277707"/>
                  </a:lnTo>
                  <a:cubicBezTo>
                    <a:pt x="33921" y="277707"/>
                    <a:pt x="22179" y="272843"/>
                    <a:pt x="13521" y="264186"/>
                  </a:cubicBezTo>
                  <a:cubicBezTo>
                    <a:pt x="4864" y="255528"/>
                    <a:pt x="0" y="243786"/>
                    <a:pt x="0" y="231543"/>
                  </a:cubicBezTo>
                  <a:lnTo>
                    <a:pt x="0" y="46164"/>
                  </a:lnTo>
                  <a:cubicBezTo>
                    <a:pt x="0" y="33921"/>
                    <a:pt x="4864" y="22179"/>
                    <a:pt x="13521" y="13521"/>
                  </a:cubicBezTo>
                  <a:cubicBezTo>
                    <a:pt x="22179" y="4864"/>
                    <a:pt x="33921" y="0"/>
                    <a:pt x="46164" y="0"/>
                  </a:cubicBezTo>
                  <a:close/>
                </a:path>
              </a:pathLst>
            </a:custGeom>
            <a:solidFill>
              <a:srgbClr val="0A6354"/>
            </a:solidFill>
            <a:ln cap="sq">
              <a:noFill/>
              <a:prstDash val="solid"/>
              <a:miter/>
            </a:ln>
          </p:spPr>
        </p:sp>
        <p:sp>
          <p:nvSpPr>
            <p:cNvPr id="102" name="TextBox 50">
              <a:extLst>
                <a:ext uri="{FF2B5EF4-FFF2-40B4-BE49-F238E27FC236}">
                  <a16:creationId xmlns:a16="http://schemas.microsoft.com/office/drawing/2014/main" id="{AAE073CD-39FC-B2C7-20D7-9B7B295CF061}"/>
                </a:ext>
              </a:extLst>
            </p:cNvPr>
            <p:cNvSpPr txBox="1"/>
            <p:nvPr/>
          </p:nvSpPr>
          <p:spPr>
            <a:xfrm>
              <a:off x="0" y="-47625"/>
              <a:ext cx="1192565" cy="325332"/>
            </a:xfrm>
            <a:prstGeom prst="rect">
              <a:avLst/>
            </a:prstGeom>
          </p:spPr>
          <p:txBody>
            <a:bodyPr lIns="50800" tIns="50800" rIns="50800" bIns="50800" rtlCol="0" anchor="ctr"/>
            <a:lstStyle/>
            <a:p>
              <a:pPr marL="0" lvl="0" indent="0" algn="ctr">
                <a:lnSpc>
                  <a:spcPts val="2240"/>
                </a:lnSpc>
                <a:spcBef>
                  <a:spcPct val="0"/>
                </a:spcBef>
              </a:pPr>
              <a:endParaRPr>
                <a:latin typeface="Arial" panose="020B0604020202020204" pitchFamily="34" charset="0"/>
                <a:cs typeface="Arial" panose="020B0604020202020204" pitchFamily="34" charset="0"/>
              </a:endParaRPr>
            </a:p>
          </p:txBody>
        </p:sp>
      </p:grpSp>
      <p:sp>
        <p:nvSpPr>
          <p:cNvPr id="103" name="TextBox 82">
            <a:extLst>
              <a:ext uri="{FF2B5EF4-FFF2-40B4-BE49-F238E27FC236}">
                <a16:creationId xmlns:a16="http://schemas.microsoft.com/office/drawing/2014/main" id="{44E7D3D1-1C74-2E42-BA6F-1264A797E483}"/>
              </a:ext>
            </a:extLst>
          </p:cNvPr>
          <p:cNvSpPr txBox="1"/>
          <p:nvPr/>
        </p:nvSpPr>
        <p:spPr>
          <a:xfrm>
            <a:off x="1261517" y="10696474"/>
            <a:ext cx="5250509" cy="3877985"/>
          </a:xfrm>
          <a:prstGeom prst="rect">
            <a:avLst/>
          </a:prstGeom>
        </p:spPr>
        <p:txBody>
          <a:bodyPr wrap="square" lIns="0" tIns="0" rIns="0" bIns="0" rtlCol="0" anchor="t">
            <a:spAutoFit/>
          </a:bodyPr>
          <a:lstStyle/>
          <a:p>
            <a:pPr algn="just"/>
            <a:r>
              <a:rPr lang="vi-VN" dirty="0">
                <a:latin typeface="Arial" panose="020B0604020202020204" pitchFamily="34" charset="0"/>
                <a:cs typeface="Arial" panose="020B0604020202020204" pitchFamily="34" charset="0"/>
              </a:rPr>
              <a:t>Cơ quan có chức năng quản lý đất đai:</a:t>
            </a:r>
            <a:endParaRPr lang="en-US" dirty="0">
              <a:latin typeface="Arial" panose="020B0604020202020204" pitchFamily="34" charset="0"/>
              <a:cs typeface="Arial" panose="020B0604020202020204" pitchFamily="34" charset="0"/>
            </a:endParaRPr>
          </a:p>
          <a:p>
            <a:pPr marL="290513" algn="just"/>
            <a:r>
              <a:rPr lang="vi-VN" dirty="0">
                <a:latin typeface="Arial" panose="020B0604020202020204" pitchFamily="34" charset="0"/>
                <a:cs typeface="Arial" panose="020B0604020202020204" pitchFamily="34" charset="0"/>
              </a:rPr>
              <a:t>a) Tổ chức thực hiện tiếp thu, giải trình, chỉnh sửa và hoàn thiện dự thảo bảng giá đất theo ý kiến của Hội đồng thẩm định bảng giá đất. </a:t>
            </a:r>
            <a:endParaRPr lang="en-US" dirty="0">
              <a:latin typeface="Arial" panose="020B0604020202020204" pitchFamily="34" charset="0"/>
              <a:cs typeface="Arial" panose="020B0604020202020204" pitchFamily="34" charset="0"/>
            </a:endParaRPr>
          </a:p>
          <a:p>
            <a:pPr marL="290513" algn="just"/>
            <a:r>
              <a:rPr lang="vi-VN" dirty="0">
                <a:latin typeface="Arial" panose="020B0604020202020204" pitchFamily="34" charset="0"/>
                <a:cs typeface="Arial" panose="020B0604020202020204" pitchFamily="34" charset="0"/>
              </a:rPr>
              <a:t>b) Trình Ủy ban nhân dân cấp tỉnh quyết định bảng giá đất. Hồ sơ gồm:</a:t>
            </a:r>
            <a:endParaRPr lang="en-US" dirty="0">
              <a:latin typeface="Arial" panose="020B0604020202020204" pitchFamily="34" charset="0"/>
              <a:cs typeface="Arial" panose="020B0604020202020204" pitchFamily="34" charset="0"/>
            </a:endParaRPr>
          </a:p>
          <a:p>
            <a:pPr marL="290513" algn="just"/>
            <a:r>
              <a:rPr lang="vi-VN" dirty="0">
                <a:latin typeface="Arial" panose="020B0604020202020204" pitchFamily="34" charset="0"/>
                <a:cs typeface="Arial" panose="020B0604020202020204" pitchFamily="34" charset="0"/>
              </a:rPr>
              <a:t>- Tờ trình về việc ban hành bảng giá đất;</a:t>
            </a:r>
            <a:endParaRPr lang="en-US" dirty="0">
              <a:latin typeface="Arial" panose="020B0604020202020204" pitchFamily="34" charset="0"/>
              <a:cs typeface="Arial" panose="020B0604020202020204" pitchFamily="34" charset="0"/>
            </a:endParaRPr>
          </a:p>
          <a:p>
            <a:pPr marL="290513" algn="just"/>
            <a:r>
              <a:rPr lang="vi-VN" dirty="0">
                <a:latin typeface="Arial" panose="020B0604020202020204" pitchFamily="34" charset="0"/>
                <a:cs typeface="Arial" panose="020B0604020202020204" pitchFamily="34" charset="0"/>
              </a:rPr>
              <a:t>- Dự thảo bảng giá đất;</a:t>
            </a:r>
            <a:endParaRPr lang="en-US" dirty="0">
              <a:latin typeface="Arial" panose="020B0604020202020204" pitchFamily="34" charset="0"/>
              <a:cs typeface="Arial" panose="020B0604020202020204" pitchFamily="34" charset="0"/>
            </a:endParaRPr>
          </a:p>
          <a:p>
            <a:pPr marL="290513" algn="just"/>
            <a:r>
              <a:rPr lang="vi-VN" dirty="0">
                <a:latin typeface="Arial" panose="020B0604020202020204" pitchFamily="34" charset="0"/>
                <a:cs typeface="Arial" panose="020B0604020202020204" pitchFamily="34" charset="0"/>
              </a:rPr>
              <a:t>- Báo cáo thuyết minh xây dựng bảng giá đất;</a:t>
            </a:r>
            <a:endParaRPr lang="en-US" dirty="0">
              <a:latin typeface="Arial" panose="020B0604020202020204" pitchFamily="34" charset="0"/>
              <a:cs typeface="Arial" panose="020B0604020202020204" pitchFamily="34" charset="0"/>
            </a:endParaRPr>
          </a:p>
          <a:p>
            <a:pPr marL="290513" algn="just"/>
            <a:r>
              <a:rPr lang="vi-VN" dirty="0">
                <a:latin typeface="Arial" panose="020B0604020202020204" pitchFamily="34" charset="0"/>
                <a:cs typeface="Arial" panose="020B0604020202020204" pitchFamily="34" charset="0"/>
              </a:rPr>
              <a:t>- Báo cáo tiếp thu, giải trình ý kiến góp ý đối với dự thảo bảng giá đất;</a:t>
            </a:r>
            <a:endParaRPr lang="en-US" dirty="0">
              <a:latin typeface="Arial" panose="020B0604020202020204" pitchFamily="34" charset="0"/>
              <a:cs typeface="Arial" panose="020B0604020202020204" pitchFamily="34" charset="0"/>
            </a:endParaRPr>
          </a:p>
          <a:p>
            <a:pPr marL="290513" algn="just"/>
            <a:r>
              <a:rPr lang="vi-VN" dirty="0">
                <a:latin typeface="Arial" panose="020B0604020202020204" pitchFamily="34" charset="0"/>
                <a:cs typeface="Arial" panose="020B0604020202020204" pitchFamily="34" charset="0"/>
              </a:rPr>
              <a:t>- Văn bản thẩm định bảng giá đất;</a:t>
            </a:r>
            <a:endParaRPr lang="en-US" dirty="0">
              <a:latin typeface="Arial" panose="020B0604020202020204" pitchFamily="34" charset="0"/>
              <a:cs typeface="Arial" panose="020B0604020202020204" pitchFamily="34" charset="0"/>
            </a:endParaRPr>
          </a:p>
          <a:p>
            <a:pPr marL="290513" algn="just"/>
            <a:r>
              <a:rPr lang="vi-VN" dirty="0">
                <a:latin typeface="Arial" panose="020B0604020202020204" pitchFamily="34" charset="0"/>
                <a:cs typeface="Arial" panose="020B0604020202020204" pitchFamily="34" charset="0"/>
              </a:rPr>
              <a:t>- Báo cáo tiếp thu, giải trình ý kiến thẩm định bảng giá đất.</a:t>
            </a:r>
            <a:endParaRPr lang="en-US" dirty="0">
              <a:latin typeface="Arial" panose="020B0604020202020204" pitchFamily="34" charset="0"/>
              <a:cs typeface="Arial" panose="020B0604020202020204" pitchFamily="34" charset="0"/>
            </a:endParaRPr>
          </a:p>
        </p:txBody>
      </p:sp>
      <p:sp>
        <p:nvSpPr>
          <p:cNvPr id="104" name="TextBox 83">
            <a:extLst>
              <a:ext uri="{FF2B5EF4-FFF2-40B4-BE49-F238E27FC236}">
                <a16:creationId xmlns:a16="http://schemas.microsoft.com/office/drawing/2014/main" id="{75243105-8B36-74C4-87D7-2C22B4D71CB7}"/>
              </a:ext>
            </a:extLst>
          </p:cNvPr>
          <p:cNvSpPr txBox="1"/>
          <p:nvPr/>
        </p:nvSpPr>
        <p:spPr>
          <a:xfrm>
            <a:off x="1428203" y="9694733"/>
            <a:ext cx="3829597" cy="664349"/>
          </a:xfrm>
          <a:prstGeom prst="rect">
            <a:avLst/>
          </a:prstGeom>
        </p:spPr>
        <p:txBody>
          <a:bodyPr wrap="square" lIns="0" tIns="0" rIns="0" bIns="0" rtlCol="0" anchor="t">
            <a:spAutoFit/>
          </a:bodyPr>
          <a:lstStyle/>
          <a:p>
            <a:pPr algn="ctr">
              <a:lnSpc>
                <a:spcPts val="2660"/>
              </a:lnSpc>
            </a:pPr>
            <a:r>
              <a:rPr lang="vi-VN" sz="2000" b="1" dirty="0">
                <a:solidFill>
                  <a:schemeClr val="bg1"/>
                </a:solidFill>
              </a:rPr>
              <a:t>Trình Ủy ban nhân dân cấp tỉnh quyết định bảng giá</a:t>
            </a:r>
            <a:endParaRPr lang="en-US" sz="2000" b="1" dirty="0">
              <a:solidFill>
                <a:schemeClr val="bg1"/>
              </a:solidFill>
              <a:latin typeface="Arial" panose="020B0604020202020204" pitchFamily="34" charset="0"/>
              <a:ea typeface="Montserrat Bold"/>
              <a:cs typeface="Arial" panose="020B0604020202020204" pitchFamily="34" charset="0"/>
              <a:sym typeface="Montserrat Bold"/>
            </a:endParaRPr>
          </a:p>
        </p:txBody>
      </p:sp>
      <p:sp>
        <p:nvSpPr>
          <p:cNvPr id="6" name="TextBox 84">
            <a:extLst>
              <a:ext uri="{FF2B5EF4-FFF2-40B4-BE49-F238E27FC236}">
                <a16:creationId xmlns:a16="http://schemas.microsoft.com/office/drawing/2014/main" id="{8DE00F85-3C95-098B-7CB3-9984A9585793}"/>
              </a:ext>
            </a:extLst>
          </p:cNvPr>
          <p:cNvSpPr txBox="1"/>
          <p:nvPr/>
        </p:nvSpPr>
        <p:spPr>
          <a:xfrm>
            <a:off x="221202" y="236266"/>
            <a:ext cx="7246398" cy="2251322"/>
          </a:xfrm>
          <a:prstGeom prst="rect">
            <a:avLst/>
          </a:prstGeom>
        </p:spPr>
        <p:txBody>
          <a:bodyPr wrap="square" lIns="0" tIns="0" rIns="0" bIns="0" rtlCol="0" anchor="t">
            <a:spAutoFit/>
          </a:bodyPr>
          <a:lstStyle/>
          <a:p>
            <a:pPr algn="ctr">
              <a:lnSpc>
                <a:spcPct val="150000"/>
              </a:lnSpc>
              <a:spcBef>
                <a:spcPts val="600"/>
              </a:spcBef>
            </a:pPr>
            <a:r>
              <a:rPr lang="vi-VN" sz="2000" b="1">
                <a:solidFill>
                  <a:srgbClr val="FFFFFF"/>
                </a:solidFill>
                <a:latin typeface="Arial" panose="020B0604020202020204" pitchFamily="34" charset="0"/>
                <a:ea typeface="Anton"/>
                <a:cs typeface="Arial" panose="020B0604020202020204" pitchFamily="34" charset="0"/>
              </a:rPr>
              <a:t>TRÌNH TỰ, THỦ </a:t>
            </a:r>
            <a:r>
              <a:rPr lang="x-none" sz="2000" b="1">
                <a:solidFill>
                  <a:srgbClr val="FFFFFF"/>
                </a:solidFill>
                <a:latin typeface="Arial" panose="020B0604020202020204" pitchFamily="34" charset="0"/>
                <a:ea typeface="Anton"/>
                <a:cs typeface="Arial" panose="020B0604020202020204" pitchFamily="34" charset="0"/>
              </a:rPr>
              <a:t>TỤC</a:t>
            </a:r>
            <a:r>
              <a:rPr lang="vi-VN" sz="2000" b="1">
                <a:solidFill>
                  <a:srgbClr val="FFFFFF"/>
                </a:solidFill>
                <a:latin typeface="Arial" panose="020B0604020202020204" pitchFamily="34" charset="0"/>
                <a:ea typeface="Anton"/>
                <a:cs typeface="Arial" panose="020B0604020202020204" pitchFamily="34" charset="0"/>
              </a:rPr>
              <a:t> XÂY DỰNG BẢNG GIÁ ĐẤT LẦN ĐẦU ĐỂ CÔNG BỐ VÀ ÁP DỤNG TỪ NGÀY 01 THÁNG 01 NĂM 2026 VÀ ĐIỀU CHỈNH, SỬA ĐỔI, BỔ SUNG BẢNG GIÁ ĐẤT HẰNG NĂM ĐỂ CÔNG BỐ VÀ ÁP DỤNG </a:t>
            </a:r>
            <a:br>
              <a:rPr lang="en-US" sz="2000" b="1">
                <a:solidFill>
                  <a:srgbClr val="FFFFFF"/>
                </a:solidFill>
                <a:latin typeface="Arial" panose="020B0604020202020204" pitchFamily="34" charset="0"/>
                <a:ea typeface="Anton"/>
                <a:cs typeface="Arial" panose="020B0604020202020204" pitchFamily="34" charset="0"/>
              </a:rPr>
            </a:br>
            <a:r>
              <a:rPr lang="vi-VN" sz="2000" b="1">
                <a:solidFill>
                  <a:srgbClr val="FFFFFF"/>
                </a:solidFill>
                <a:latin typeface="Arial" panose="020B0604020202020204" pitchFamily="34" charset="0"/>
                <a:ea typeface="Anton"/>
                <a:cs typeface="Arial" panose="020B0604020202020204" pitchFamily="34" charset="0"/>
              </a:rPr>
              <a:t>TỪ NGÀY 01 THÁNG 01 CỦA NĂM TIẾP THEO</a:t>
            </a:r>
            <a:endParaRPr lang="en-US" sz="2000" b="1" dirty="0">
              <a:solidFill>
                <a:srgbClr val="FFFFFF"/>
              </a:solidFill>
              <a:latin typeface="Arial" panose="020B0604020202020204" pitchFamily="34" charset="0"/>
              <a:ea typeface="Anton"/>
              <a:cs typeface="Arial" panose="020B0604020202020204" pitchFamily="34" charset="0"/>
              <a:sym typeface="Anton"/>
            </a:endParaRPr>
          </a:p>
        </p:txBody>
      </p:sp>
      <p:grpSp>
        <p:nvGrpSpPr>
          <p:cNvPr id="7" name="Group 33">
            <a:extLst>
              <a:ext uri="{FF2B5EF4-FFF2-40B4-BE49-F238E27FC236}">
                <a16:creationId xmlns:a16="http://schemas.microsoft.com/office/drawing/2014/main" id="{4CE34A70-E816-7AFB-D74B-77832AEE5CCF}"/>
              </a:ext>
            </a:extLst>
          </p:cNvPr>
          <p:cNvGrpSpPr/>
          <p:nvPr/>
        </p:nvGrpSpPr>
        <p:grpSpPr>
          <a:xfrm>
            <a:off x="1343478" y="14893388"/>
            <a:ext cx="3999273" cy="781050"/>
            <a:chOff x="0" y="0"/>
            <a:chExt cx="1192565" cy="277707"/>
          </a:xfrm>
        </p:grpSpPr>
        <p:sp>
          <p:nvSpPr>
            <p:cNvPr id="8" name="Freeform 34">
              <a:extLst>
                <a:ext uri="{FF2B5EF4-FFF2-40B4-BE49-F238E27FC236}">
                  <a16:creationId xmlns:a16="http://schemas.microsoft.com/office/drawing/2014/main" id="{08A3C968-9A0D-9929-3FEB-91B68FFEA88E}"/>
                </a:ext>
              </a:extLst>
            </p:cNvPr>
            <p:cNvSpPr/>
            <p:nvPr/>
          </p:nvSpPr>
          <p:spPr>
            <a:xfrm>
              <a:off x="0" y="0"/>
              <a:ext cx="1192565" cy="277707"/>
            </a:xfrm>
            <a:custGeom>
              <a:avLst/>
              <a:gdLst/>
              <a:ahLst/>
              <a:cxnLst/>
              <a:rect l="l" t="t" r="r" b="b"/>
              <a:pathLst>
                <a:path w="1192565" h="277707">
                  <a:moveTo>
                    <a:pt x="46164" y="0"/>
                  </a:moveTo>
                  <a:lnTo>
                    <a:pt x="1146401" y="0"/>
                  </a:lnTo>
                  <a:cubicBezTo>
                    <a:pt x="1158644" y="0"/>
                    <a:pt x="1170386" y="4864"/>
                    <a:pt x="1179043" y="13521"/>
                  </a:cubicBezTo>
                  <a:cubicBezTo>
                    <a:pt x="1187701" y="22179"/>
                    <a:pt x="1192565" y="33921"/>
                    <a:pt x="1192565" y="46164"/>
                  </a:cubicBezTo>
                  <a:lnTo>
                    <a:pt x="1192565" y="231543"/>
                  </a:lnTo>
                  <a:cubicBezTo>
                    <a:pt x="1192565" y="257038"/>
                    <a:pt x="1171896" y="277707"/>
                    <a:pt x="1146401" y="277707"/>
                  </a:cubicBezTo>
                  <a:lnTo>
                    <a:pt x="46164" y="277707"/>
                  </a:lnTo>
                  <a:cubicBezTo>
                    <a:pt x="33921" y="277707"/>
                    <a:pt x="22179" y="272843"/>
                    <a:pt x="13521" y="264186"/>
                  </a:cubicBezTo>
                  <a:cubicBezTo>
                    <a:pt x="4864" y="255528"/>
                    <a:pt x="0" y="243786"/>
                    <a:pt x="0" y="231543"/>
                  </a:cubicBezTo>
                  <a:lnTo>
                    <a:pt x="0" y="46164"/>
                  </a:lnTo>
                  <a:cubicBezTo>
                    <a:pt x="0" y="33921"/>
                    <a:pt x="4864" y="22179"/>
                    <a:pt x="13521" y="13521"/>
                  </a:cubicBezTo>
                  <a:cubicBezTo>
                    <a:pt x="22179" y="4864"/>
                    <a:pt x="33921" y="0"/>
                    <a:pt x="46164" y="0"/>
                  </a:cubicBezTo>
                  <a:close/>
                </a:path>
              </a:pathLst>
            </a:custGeom>
            <a:solidFill>
              <a:srgbClr val="0A6354"/>
            </a:solidFill>
          </p:spPr>
        </p:sp>
        <p:sp>
          <p:nvSpPr>
            <p:cNvPr id="9" name="TextBox 35">
              <a:extLst>
                <a:ext uri="{FF2B5EF4-FFF2-40B4-BE49-F238E27FC236}">
                  <a16:creationId xmlns:a16="http://schemas.microsoft.com/office/drawing/2014/main" id="{74D7DBFF-E366-8EDC-A47F-24632AF5F2D6}"/>
                </a:ext>
              </a:extLst>
            </p:cNvPr>
            <p:cNvSpPr txBox="1"/>
            <p:nvPr/>
          </p:nvSpPr>
          <p:spPr>
            <a:xfrm>
              <a:off x="0" y="-47625"/>
              <a:ext cx="1192565" cy="325332"/>
            </a:xfrm>
            <a:prstGeom prst="rect">
              <a:avLst/>
            </a:prstGeom>
          </p:spPr>
          <p:txBody>
            <a:bodyPr lIns="50800" tIns="50800" rIns="50800" bIns="50800" rtlCol="0" anchor="ctr"/>
            <a:lstStyle/>
            <a:p>
              <a:pPr algn="ctr">
                <a:lnSpc>
                  <a:spcPts val="2240"/>
                </a:lnSpc>
              </a:pPr>
              <a:endParaRPr>
                <a:latin typeface="Arial" panose="020B0604020202020204" pitchFamily="34" charset="0"/>
                <a:cs typeface="Arial" panose="020B0604020202020204" pitchFamily="34" charset="0"/>
              </a:endParaRPr>
            </a:p>
          </p:txBody>
        </p:sp>
      </p:grpSp>
      <p:grpSp>
        <p:nvGrpSpPr>
          <p:cNvPr id="36" name="Group 36">
            <a:extLst>
              <a:ext uri="{FF2B5EF4-FFF2-40B4-BE49-F238E27FC236}">
                <a16:creationId xmlns:a16="http://schemas.microsoft.com/office/drawing/2014/main" id="{58DA7B47-35CA-09E3-6F92-A6A88B5FA283}"/>
              </a:ext>
            </a:extLst>
          </p:cNvPr>
          <p:cNvGrpSpPr/>
          <p:nvPr/>
        </p:nvGrpSpPr>
        <p:grpSpPr>
          <a:xfrm>
            <a:off x="1371600" y="16493595"/>
            <a:ext cx="3971151" cy="920961"/>
            <a:chOff x="0" y="0"/>
            <a:chExt cx="1192565" cy="277707"/>
          </a:xfrm>
        </p:grpSpPr>
        <p:sp>
          <p:nvSpPr>
            <p:cNvPr id="37" name="Freeform 37">
              <a:extLst>
                <a:ext uri="{FF2B5EF4-FFF2-40B4-BE49-F238E27FC236}">
                  <a16:creationId xmlns:a16="http://schemas.microsoft.com/office/drawing/2014/main" id="{05749807-34CD-27A4-3493-2D26D391CE93}"/>
                </a:ext>
              </a:extLst>
            </p:cNvPr>
            <p:cNvSpPr/>
            <p:nvPr/>
          </p:nvSpPr>
          <p:spPr>
            <a:xfrm>
              <a:off x="0" y="0"/>
              <a:ext cx="1192565" cy="277707"/>
            </a:xfrm>
            <a:custGeom>
              <a:avLst/>
              <a:gdLst/>
              <a:ahLst/>
              <a:cxnLst/>
              <a:rect l="l" t="t" r="r" b="b"/>
              <a:pathLst>
                <a:path w="1192565" h="277707">
                  <a:moveTo>
                    <a:pt x="46164" y="0"/>
                  </a:moveTo>
                  <a:lnTo>
                    <a:pt x="1146401" y="0"/>
                  </a:lnTo>
                  <a:cubicBezTo>
                    <a:pt x="1158644" y="0"/>
                    <a:pt x="1170386" y="4864"/>
                    <a:pt x="1179043" y="13521"/>
                  </a:cubicBezTo>
                  <a:cubicBezTo>
                    <a:pt x="1187701" y="22179"/>
                    <a:pt x="1192565" y="33921"/>
                    <a:pt x="1192565" y="46164"/>
                  </a:cubicBezTo>
                  <a:lnTo>
                    <a:pt x="1192565" y="231543"/>
                  </a:lnTo>
                  <a:cubicBezTo>
                    <a:pt x="1192565" y="257038"/>
                    <a:pt x="1171896" y="277707"/>
                    <a:pt x="1146401" y="277707"/>
                  </a:cubicBezTo>
                  <a:lnTo>
                    <a:pt x="46164" y="277707"/>
                  </a:lnTo>
                  <a:cubicBezTo>
                    <a:pt x="33921" y="277707"/>
                    <a:pt x="22179" y="272843"/>
                    <a:pt x="13521" y="264186"/>
                  </a:cubicBezTo>
                  <a:cubicBezTo>
                    <a:pt x="4864" y="255528"/>
                    <a:pt x="0" y="243786"/>
                    <a:pt x="0" y="231543"/>
                  </a:cubicBezTo>
                  <a:lnTo>
                    <a:pt x="0" y="46164"/>
                  </a:lnTo>
                  <a:cubicBezTo>
                    <a:pt x="0" y="33921"/>
                    <a:pt x="4864" y="22179"/>
                    <a:pt x="13521" y="13521"/>
                  </a:cubicBezTo>
                  <a:cubicBezTo>
                    <a:pt x="22179" y="4864"/>
                    <a:pt x="33921" y="0"/>
                    <a:pt x="46164" y="0"/>
                  </a:cubicBezTo>
                  <a:close/>
                </a:path>
              </a:pathLst>
            </a:custGeom>
            <a:solidFill>
              <a:srgbClr val="0A6354"/>
            </a:solidFill>
            <a:ln cap="sq">
              <a:noFill/>
              <a:prstDash val="solid"/>
              <a:miter/>
            </a:ln>
          </p:spPr>
        </p:sp>
        <p:sp>
          <p:nvSpPr>
            <p:cNvPr id="38" name="TextBox 38">
              <a:extLst>
                <a:ext uri="{FF2B5EF4-FFF2-40B4-BE49-F238E27FC236}">
                  <a16:creationId xmlns:a16="http://schemas.microsoft.com/office/drawing/2014/main" id="{49F4EAD9-F7A6-63F3-FC0F-50920873891D}"/>
                </a:ext>
              </a:extLst>
            </p:cNvPr>
            <p:cNvSpPr txBox="1"/>
            <p:nvPr/>
          </p:nvSpPr>
          <p:spPr>
            <a:xfrm>
              <a:off x="0" y="-47625"/>
              <a:ext cx="1192565" cy="325332"/>
            </a:xfrm>
            <a:prstGeom prst="rect">
              <a:avLst/>
            </a:prstGeom>
          </p:spPr>
          <p:txBody>
            <a:bodyPr lIns="50800" tIns="50800" rIns="50800" bIns="50800" rtlCol="0" anchor="ctr"/>
            <a:lstStyle/>
            <a:p>
              <a:pPr marL="0" lvl="0" indent="0" algn="ctr">
                <a:lnSpc>
                  <a:spcPts val="2240"/>
                </a:lnSpc>
                <a:spcBef>
                  <a:spcPct val="0"/>
                </a:spcBef>
              </a:pPr>
              <a:endParaRPr>
                <a:latin typeface="Arial" panose="020B0604020202020204" pitchFamily="34" charset="0"/>
                <a:cs typeface="Arial" panose="020B0604020202020204" pitchFamily="34" charset="0"/>
              </a:endParaRPr>
            </a:p>
          </p:txBody>
        </p:sp>
      </p:grpSp>
      <p:sp>
        <p:nvSpPr>
          <p:cNvPr id="21" name="TextBox 68">
            <a:extLst>
              <a:ext uri="{FF2B5EF4-FFF2-40B4-BE49-F238E27FC236}">
                <a16:creationId xmlns:a16="http://schemas.microsoft.com/office/drawing/2014/main" id="{54703B79-E574-1EF5-E409-E0F0FC1063CD}"/>
              </a:ext>
            </a:extLst>
          </p:cNvPr>
          <p:cNvSpPr txBox="1"/>
          <p:nvPr/>
        </p:nvSpPr>
        <p:spPr>
          <a:xfrm>
            <a:off x="1295400" y="15108626"/>
            <a:ext cx="3286248" cy="318100"/>
          </a:xfrm>
          <a:prstGeom prst="rect">
            <a:avLst/>
          </a:prstGeom>
        </p:spPr>
        <p:txBody>
          <a:bodyPr lIns="0" tIns="0" rIns="0" bIns="0" rtlCol="0" anchor="t">
            <a:spAutoFit/>
          </a:bodyPr>
          <a:lstStyle/>
          <a:p>
            <a:pPr algn="ctr">
              <a:lnSpc>
                <a:spcPts val="2660"/>
              </a:lnSpc>
            </a:pPr>
            <a:r>
              <a:rPr lang="en-US" sz="2000" b="1" dirty="0">
                <a:solidFill>
                  <a:schemeClr val="bg1"/>
                </a:solidFill>
                <a:latin typeface="Arial" panose="020B0604020202020204" pitchFamily="34" charset="0"/>
                <a:cs typeface="Arial" panose="020B0604020202020204" pitchFamily="34" charset="0"/>
              </a:rPr>
              <a:t>Qu</a:t>
            </a:r>
            <a:r>
              <a:rPr lang="vi-VN" sz="2000" b="1" dirty="0">
                <a:solidFill>
                  <a:schemeClr val="bg1"/>
                </a:solidFill>
                <a:latin typeface="Arial" panose="020B0604020202020204" pitchFamily="34" charset="0"/>
                <a:cs typeface="Arial" panose="020B0604020202020204" pitchFamily="34" charset="0"/>
              </a:rPr>
              <a:t>yết định bảng giá đất</a:t>
            </a:r>
            <a:endParaRPr lang="en-US" sz="2000" b="1" dirty="0">
              <a:solidFill>
                <a:schemeClr val="bg1"/>
              </a:solidFill>
              <a:latin typeface="Arial" panose="020B0604020202020204" pitchFamily="34" charset="0"/>
              <a:ea typeface="Montserrat Bold"/>
              <a:cs typeface="Arial" panose="020B0604020202020204" pitchFamily="34" charset="0"/>
              <a:sym typeface="Montserrat Bold"/>
            </a:endParaRPr>
          </a:p>
        </p:txBody>
      </p:sp>
      <p:sp>
        <p:nvSpPr>
          <p:cNvPr id="22" name="TextBox 69">
            <a:extLst>
              <a:ext uri="{FF2B5EF4-FFF2-40B4-BE49-F238E27FC236}">
                <a16:creationId xmlns:a16="http://schemas.microsoft.com/office/drawing/2014/main" id="{36AEFF5E-B01E-647D-3013-AA3175C950D2}"/>
              </a:ext>
            </a:extLst>
          </p:cNvPr>
          <p:cNvSpPr txBox="1"/>
          <p:nvPr/>
        </p:nvSpPr>
        <p:spPr>
          <a:xfrm>
            <a:off x="337104" y="14616675"/>
            <a:ext cx="1038413" cy="1117742"/>
          </a:xfrm>
          <a:prstGeom prst="rect">
            <a:avLst/>
          </a:prstGeom>
        </p:spPr>
        <p:txBody>
          <a:bodyPr wrap="square" lIns="0" tIns="0" rIns="0" bIns="0" rtlCol="0" anchor="t">
            <a:spAutoFit/>
          </a:bodyPr>
          <a:lstStyle/>
          <a:p>
            <a:pPr algn="l">
              <a:lnSpc>
                <a:spcPts val="9799"/>
              </a:lnSpc>
            </a:pPr>
            <a:r>
              <a:rPr lang="en-US" sz="6000" b="1" dirty="0">
                <a:solidFill>
                  <a:srgbClr val="0A6354"/>
                </a:solidFill>
                <a:latin typeface="Arial" panose="020B0604020202020204" pitchFamily="34" charset="0"/>
                <a:ea typeface="Montserrat Bold"/>
                <a:cs typeface="Arial" panose="020B0604020202020204" pitchFamily="34" charset="0"/>
                <a:sym typeface="Montserrat Bold"/>
              </a:rPr>
              <a:t>13</a:t>
            </a:r>
          </a:p>
        </p:txBody>
      </p:sp>
      <p:sp>
        <p:nvSpPr>
          <p:cNvPr id="70" name="TextBox 70">
            <a:extLst>
              <a:ext uri="{FF2B5EF4-FFF2-40B4-BE49-F238E27FC236}">
                <a16:creationId xmlns:a16="http://schemas.microsoft.com/office/drawing/2014/main" id="{3F7C7355-A051-A1A5-F260-CCFC93D64CBD}"/>
              </a:ext>
            </a:extLst>
          </p:cNvPr>
          <p:cNvSpPr txBox="1"/>
          <p:nvPr/>
        </p:nvSpPr>
        <p:spPr>
          <a:xfrm>
            <a:off x="347015" y="16250859"/>
            <a:ext cx="1018790" cy="1117742"/>
          </a:xfrm>
          <a:prstGeom prst="rect">
            <a:avLst/>
          </a:prstGeom>
        </p:spPr>
        <p:txBody>
          <a:bodyPr wrap="square" lIns="0" tIns="0" rIns="0" bIns="0" rtlCol="0" anchor="t">
            <a:spAutoFit/>
          </a:bodyPr>
          <a:lstStyle/>
          <a:p>
            <a:pPr marL="0" lvl="0" indent="0" algn="l">
              <a:lnSpc>
                <a:spcPts val="9799"/>
              </a:lnSpc>
              <a:spcBef>
                <a:spcPct val="0"/>
              </a:spcBef>
            </a:pPr>
            <a:r>
              <a:rPr lang="en-US" sz="6000" b="1" u="none" strike="noStrike" dirty="0">
                <a:solidFill>
                  <a:srgbClr val="0A6354"/>
                </a:solidFill>
                <a:latin typeface="Arial" panose="020B0604020202020204" pitchFamily="34" charset="0"/>
                <a:ea typeface="Montserrat Bold"/>
                <a:cs typeface="Arial" panose="020B0604020202020204" pitchFamily="34" charset="0"/>
                <a:sym typeface="Montserrat Bold"/>
              </a:rPr>
              <a:t>14</a:t>
            </a:r>
          </a:p>
        </p:txBody>
      </p:sp>
      <p:sp>
        <p:nvSpPr>
          <p:cNvPr id="23" name="TextBox 73">
            <a:extLst>
              <a:ext uri="{FF2B5EF4-FFF2-40B4-BE49-F238E27FC236}">
                <a16:creationId xmlns:a16="http://schemas.microsoft.com/office/drawing/2014/main" id="{9691E289-C7AF-DD18-D737-CF9648B1EB77}"/>
              </a:ext>
            </a:extLst>
          </p:cNvPr>
          <p:cNvSpPr txBox="1"/>
          <p:nvPr/>
        </p:nvSpPr>
        <p:spPr>
          <a:xfrm>
            <a:off x="1478188" y="15776038"/>
            <a:ext cx="5161013" cy="276999"/>
          </a:xfrm>
          <a:prstGeom prst="rect">
            <a:avLst/>
          </a:prstGeom>
        </p:spPr>
        <p:txBody>
          <a:bodyPr wrap="square" lIns="0" tIns="0" rIns="0" bIns="0" rtlCol="0" anchor="t">
            <a:spAutoFit/>
          </a:bodyPr>
          <a:lstStyle/>
          <a:p>
            <a:pPr algn="just"/>
            <a:r>
              <a:rPr lang="vi-VN" dirty="0">
                <a:latin typeface="Arial" panose="020B0604020202020204" pitchFamily="34" charset="0"/>
                <a:cs typeface="Arial" panose="020B0604020202020204" pitchFamily="34" charset="0"/>
              </a:rPr>
              <a:t>Ủy ban nhân dân cấp tỉnh quyết định bảng giá đất.</a:t>
            </a:r>
            <a:endParaRPr lang="en-US" dirty="0">
              <a:latin typeface="Arial" panose="020B0604020202020204" pitchFamily="34" charset="0"/>
              <a:cs typeface="Arial" panose="020B0604020202020204" pitchFamily="34" charset="0"/>
            </a:endParaRPr>
          </a:p>
        </p:txBody>
      </p:sp>
      <p:sp>
        <p:nvSpPr>
          <p:cNvPr id="24" name="TextBox 74">
            <a:extLst>
              <a:ext uri="{FF2B5EF4-FFF2-40B4-BE49-F238E27FC236}">
                <a16:creationId xmlns:a16="http://schemas.microsoft.com/office/drawing/2014/main" id="{7585E015-8934-42AA-C9F3-E01A88E409CF}"/>
              </a:ext>
            </a:extLst>
          </p:cNvPr>
          <p:cNvSpPr txBox="1"/>
          <p:nvPr/>
        </p:nvSpPr>
        <p:spPr>
          <a:xfrm>
            <a:off x="1422575" y="17490757"/>
            <a:ext cx="5359225" cy="830997"/>
          </a:xfrm>
          <a:prstGeom prst="rect">
            <a:avLst/>
          </a:prstGeom>
        </p:spPr>
        <p:txBody>
          <a:bodyPr wrap="square" lIns="0" tIns="0" rIns="0" bIns="0" rtlCol="0" anchor="t">
            <a:spAutoFit/>
          </a:bodyPr>
          <a:lstStyle/>
          <a:p>
            <a:pPr algn="just"/>
            <a:r>
              <a:rPr lang="en-US" dirty="0">
                <a:solidFill>
                  <a:srgbClr val="6B7A83"/>
                </a:solidFill>
                <a:latin typeface="Arial" panose="020B0604020202020204" pitchFamily="34" charset="0"/>
                <a:ea typeface="Poppins"/>
                <a:cs typeface="Arial" panose="020B0604020202020204" pitchFamily="34" charset="0"/>
                <a:sym typeface="Poppins"/>
              </a:rPr>
              <a:t> </a:t>
            </a:r>
            <a:r>
              <a:rPr lang="vi-VN" dirty="0">
                <a:latin typeface="Arial" panose="020B0604020202020204" pitchFamily="34" charset="0"/>
                <a:cs typeface="Arial" panose="020B0604020202020204" pitchFamily="34" charset="0"/>
              </a:rPr>
              <a:t>Cơ quan có chức năng quản lý đất đai công bố công khai và chỉ đạo cập nhật vào cơ sở dữ liệu quốc gia về đất đai. </a:t>
            </a:r>
            <a:endParaRPr lang="en-US" dirty="0">
              <a:latin typeface="Arial" panose="020B0604020202020204" pitchFamily="34" charset="0"/>
              <a:cs typeface="Arial" panose="020B0604020202020204" pitchFamily="34" charset="0"/>
            </a:endParaRPr>
          </a:p>
        </p:txBody>
      </p:sp>
      <p:sp>
        <p:nvSpPr>
          <p:cNvPr id="76" name="TextBox 76">
            <a:extLst>
              <a:ext uri="{FF2B5EF4-FFF2-40B4-BE49-F238E27FC236}">
                <a16:creationId xmlns:a16="http://schemas.microsoft.com/office/drawing/2014/main" id="{E8DCDD64-65F9-F9AC-5A5A-848864F9704C}"/>
              </a:ext>
            </a:extLst>
          </p:cNvPr>
          <p:cNvSpPr txBox="1"/>
          <p:nvPr/>
        </p:nvSpPr>
        <p:spPr>
          <a:xfrm>
            <a:off x="1400175" y="16772398"/>
            <a:ext cx="2573514" cy="318100"/>
          </a:xfrm>
          <a:prstGeom prst="rect">
            <a:avLst/>
          </a:prstGeom>
        </p:spPr>
        <p:txBody>
          <a:bodyPr wrap="square" lIns="0" tIns="0" rIns="0" bIns="0" rtlCol="0" anchor="t">
            <a:spAutoFit/>
          </a:bodyPr>
          <a:lstStyle/>
          <a:p>
            <a:pPr algn="ctr">
              <a:lnSpc>
                <a:spcPts val="2660"/>
              </a:lnSpc>
            </a:pPr>
            <a:r>
              <a:rPr lang="en-US" sz="2000" b="1" dirty="0">
                <a:solidFill>
                  <a:schemeClr val="bg1"/>
                </a:solidFill>
                <a:latin typeface="Arial" panose="020B0604020202020204" pitchFamily="34" charset="0"/>
                <a:cs typeface="Arial" panose="020B0604020202020204" pitchFamily="34" charset="0"/>
              </a:rPr>
              <a:t>C</a:t>
            </a:r>
            <a:r>
              <a:rPr lang="vi-VN" sz="2000" b="1" dirty="0">
                <a:solidFill>
                  <a:schemeClr val="bg1"/>
                </a:solidFill>
                <a:latin typeface="Arial" panose="020B0604020202020204" pitchFamily="34" charset="0"/>
                <a:cs typeface="Arial" panose="020B0604020202020204" pitchFamily="34" charset="0"/>
              </a:rPr>
              <a:t>ông bố công khai</a:t>
            </a:r>
            <a:endParaRPr lang="en-US" sz="2000" b="1" dirty="0">
              <a:solidFill>
                <a:schemeClr val="bg1"/>
              </a:solidFill>
              <a:latin typeface="Arial" panose="020B0604020202020204" pitchFamily="34" charset="0"/>
              <a:ea typeface="Montserrat Bold"/>
              <a:cs typeface="Arial" panose="020B0604020202020204" pitchFamily="34" charset="0"/>
              <a:sym typeface="Montserrat Bold"/>
            </a:endParaRPr>
          </a:p>
        </p:txBody>
      </p:sp>
    </p:spTree>
    <p:extLst>
      <p:ext uri="{BB962C8B-B14F-4D97-AF65-F5344CB8AC3E}">
        <p14:creationId xmlns:p14="http://schemas.microsoft.com/office/powerpoint/2010/main" val="2959701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343637-D259-90C2-3817-2CB7A4F2A806}"/>
            </a:ext>
          </a:extLst>
        </p:cNvPr>
        <p:cNvGrpSpPr/>
        <p:nvPr/>
      </p:nvGrpSpPr>
      <p:grpSpPr>
        <a:xfrm>
          <a:off x="0" y="0"/>
          <a:ext cx="0" cy="0"/>
          <a:chOff x="0" y="0"/>
          <a:chExt cx="0" cy="0"/>
        </a:xfrm>
      </p:grpSpPr>
      <p:grpSp>
        <p:nvGrpSpPr>
          <p:cNvPr id="26" name="Group 26">
            <a:extLst>
              <a:ext uri="{FF2B5EF4-FFF2-40B4-BE49-F238E27FC236}">
                <a16:creationId xmlns:a16="http://schemas.microsoft.com/office/drawing/2014/main" id="{F37103AC-3D74-7CB8-625C-4D5A9A6570B0}"/>
              </a:ext>
            </a:extLst>
          </p:cNvPr>
          <p:cNvGrpSpPr/>
          <p:nvPr/>
        </p:nvGrpSpPr>
        <p:grpSpPr>
          <a:xfrm>
            <a:off x="6427853" y="-236266"/>
            <a:ext cx="860295" cy="1245209"/>
            <a:chOff x="0" y="0"/>
            <a:chExt cx="1147060" cy="1660278"/>
          </a:xfrm>
        </p:grpSpPr>
        <p:sp>
          <p:nvSpPr>
            <p:cNvPr id="27" name="Freeform 27">
              <a:extLst>
                <a:ext uri="{FF2B5EF4-FFF2-40B4-BE49-F238E27FC236}">
                  <a16:creationId xmlns:a16="http://schemas.microsoft.com/office/drawing/2014/main" id="{083A20AC-E1C6-8C57-5620-BA72AC84231E}"/>
                </a:ext>
              </a:extLst>
            </p:cNvPr>
            <p:cNvSpPr/>
            <p:nvPr/>
          </p:nvSpPr>
          <p:spPr>
            <a:xfrm rot="5400000">
              <a:off x="84465" y="597683"/>
              <a:ext cx="978129" cy="1147060"/>
            </a:xfrm>
            <a:custGeom>
              <a:avLst/>
              <a:gdLst/>
              <a:ahLst/>
              <a:cxnLst/>
              <a:rect l="l" t="t" r="r" b="b"/>
              <a:pathLst>
                <a:path w="978129" h="1147060">
                  <a:moveTo>
                    <a:pt x="0" y="0"/>
                  </a:moveTo>
                  <a:lnTo>
                    <a:pt x="978130" y="0"/>
                  </a:lnTo>
                  <a:lnTo>
                    <a:pt x="978130" y="1147060"/>
                  </a:lnTo>
                  <a:lnTo>
                    <a:pt x="0" y="1147060"/>
                  </a:lnTo>
                  <a:lnTo>
                    <a:pt x="0" y="0"/>
                  </a:lnTo>
                  <a:close/>
                </a:path>
              </a:pathLst>
            </a:custGeom>
            <a:blipFill>
              <a:blip r:embed="rId2">
                <a:alphaModFix amt="18240"/>
                <a:extLst>
                  <a:ext uri="{96DAC541-7B7A-43D3-8B79-37D633B846F1}">
                    <asvg:svgBlip xmlns:asvg="http://schemas.microsoft.com/office/drawing/2016/SVG/main" r:embed="rId3"/>
                  </a:ext>
                </a:extLst>
              </a:blip>
              <a:stretch>
                <a:fillRect/>
              </a:stretch>
            </a:blipFill>
          </p:spPr>
        </p:sp>
        <p:sp>
          <p:nvSpPr>
            <p:cNvPr id="28" name="Freeform 28">
              <a:extLst>
                <a:ext uri="{FF2B5EF4-FFF2-40B4-BE49-F238E27FC236}">
                  <a16:creationId xmlns:a16="http://schemas.microsoft.com/office/drawing/2014/main" id="{054431E8-283A-57B9-62CD-DBBBA8BCE941}"/>
                </a:ext>
              </a:extLst>
            </p:cNvPr>
            <p:cNvSpPr/>
            <p:nvPr/>
          </p:nvSpPr>
          <p:spPr>
            <a:xfrm rot="5400000">
              <a:off x="204175" y="285668"/>
              <a:ext cx="738710" cy="866291"/>
            </a:xfrm>
            <a:custGeom>
              <a:avLst/>
              <a:gdLst/>
              <a:ahLst/>
              <a:cxnLst/>
              <a:rect l="l" t="t" r="r" b="b"/>
              <a:pathLst>
                <a:path w="738710" h="866291">
                  <a:moveTo>
                    <a:pt x="0" y="0"/>
                  </a:moveTo>
                  <a:lnTo>
                    <a:pt x="738710" y="0"/>
                  </a:lnTo>
                  <a:lnTo>
                    <a:pt x="738710" y="866291"/>
                  </a:lnTo>
                  <a:lnTo>
                    <a:pt x="0" y="866291"/>
                  </a:lnTo>
                  <a:lnTo>
                    <a:pt x="0" y="0"/>
                  </a:lnTo>
                  <a:close/>
                </a:path>
              </a:pathLst>
            </a:custGeom>
            <a:blipFill>
              <a:blip r:embed="rId2">
                <a:alphaModFix amt="18240"/>
                <a:extLst>
                  <a:ext uri="{96DAC541-7B7A-43D3-8B79-37D633B846F1}">
                    <asvg:svgBlip xmlns:asvg="http://schemas.microsoft.com/office/drawing/2016/SVG/main" r:embed="rId3"/>
                  </a:ext>
                </a:extLst>
              </a:blip>
              <a:stretch>
                <a:fillRect/>
              </a:stretch>
            </a:blipFill>
            <a:ln cap="sq">
              <a:noFill/>
              <a:prstDash val="solid"/>
              <a:miter/>
            </a:ln>
          </p:spPr>
        </p:sp>
        <p:sp>
          <p:nvSpPr>
            <p:cNvPr id="29" name="Freeform 29">
              <a:extLst>
                <a:ext uri="{FF2B5EF4-FFF2-40B4-BE49-F238E27FC236}">
                  <a16:creationId xmlns:a16="http://schemas.microsoft.com/office/drawing/2014/main" id="{8130081A-DC15-F68A-8517-4CA1121C7F2F}"/>
                </a:ext>
              </a:extLst>
            </p:cNvPr>
            <p:cNvSpPr/>
            <p:nvPr/>
          </p:nvSpPr>
          <p:spPr>
            <a:xfrm rot="5400000">
              <a:off x="288807" y="-49174"/>
              <a:ext cx="569446" cy="667794"/>
            </a:xfrm>
            <a:custGeom>
              <a:avLst/>
              <a:gdLst/>
              <a:ahLst/>
              <a:cxnLst/>
              <a:rect l="l" t="t" r="r" b="b"/>
              <a:pathLst>
                <a:path w="569446" h="667794">
                  <a:moveTo>
                    <a:pt x="0" y="0"/>
                  </a:moveTo>
                  <a:lnTo>
                    <a:pt x="569446" y="0"/>
                  </a:lnTo>
                  <a:lnTo>
                    <a:pt x="569446" y="667794"/>
                  </a:lnTo>
                  <a:lnTo>
                    <a:pt x="0" y="667794"/>
                  </a:lnTo>
                  <a:lnTo>
                    <a:pt x="0" y="0"/>
                  </a:lnTo>
                  <a:close/>
                </a:path>
              </a:pathLst>
            </a:custGeom>
            <a:blipFill>
              <a:blip r:embed="rId2">
                <a:alphaModFix amt="18240"/>
                <a:extLst>
                  <a:ext uri="{96DAC541-7B7A-43D3-8B79-37D633B846F1}">
                    <asvg:svgBlip xmlns:asvg="http://schemas.microsoft.com/office/drawing/2016/SVG/main" r:embed="rId3"/>
                  </a:ext>
                </a:extLst>
              </a:blip>
              <a:stretch>
                <a:fillRect/>
              </a:stretch>
            </a:blipFill>
            <a:ln cap="sq">
              <a:noFill/>
              <a:prstDash val="solid"/>
              <a:miter/>
            </a:ln>
          </p:spPr>
        </p:sp>
      </p:grpSp>
      <p:grpSp>
        <p:nvGrpSpPr>
          <p:cNvPr id="30" name="Group 30">
            <a:extLst>
              <a:ext uri="{FF2B5EF4-FFF2-40B4-BE49-F238E27FC236}">
                <a16:creationId xmlns:a16="http://schemas.microsoft.com/office/drawing/2014/main" id="{B497F6A4-3F77-E45E-580F-3C26A470A8D4}"/>
              </a:ext>
            </a:extLst>
          </p:cNvPr>
          <p:cNvGrpSpPr/>
          <p:nvPr/>
        </p:nvGrpSpPr>
        <p:grpSpPr>
          <a:xfrm>
            <a:off x="0" y="76200"/>
            <a:ext cx="7620000" cy="3208066"/>
            <a:chOff x="0" y="0"/>
            <a:chExt cx="635000" cy="298981"/>
          </a:xfrm>
        </p:grpSpPr>
        <p:sp>
          <p:nvSpPr>
            <p:cNvPr id="31" name="Freeform 31">
              <a:extLst>
                <a:ext uri="{FF2B5EF4-FFF2-40B4-BE49-F238E27FC236}">
                  <a16:creationId xmlns:a16="http://schemas.microsoft.com/office/drawing/2014/main" id="{F5FFF6E9-8A39-67BF-6E79-1E14CD3A51FE}"/>
                </a:ext>
              </a:extLst>
            </p:cNvPr>
            <p:cNvSpPr/>
            <p:nvPr/>
          </p:nvSpPr>
          <p:spPr>
            <a:xfrm>
              <a:off x="0" y="0"/>
              <a:ext cx="635000" cy="298981"/>
            </a:xfrm>
            <a:custGeom>
              <a:avLst/>
              <a:gdLst/>
              <a:ahLst/>
              <a:cxnLst/>
              <a:rect l="l" t="t" r="r" b="b"/>
              <a:pathLst>
                <a:path w="635000" h="298981">
                  <a:moveTo>
                    <a:pt x="635000" y="0"/>
                  </a:moveTo>
                  <a:lnTo>
                    <a:pt x="635000" y="184681"/>
                  </a:lnTo>
                  <a:lnTo>
                    <a:pt x="317500" y="298981"/>
                  </a:lnTo>
                  <a:lnTo>
                    <a:pt x="0" y="184681"/>
                  </a:lnTo>
                  <a:lnTo>
                    <a:pt x="0" y="0"/>
                  </a:lnTo>
                  <a:lnTo>
                    <a:pt x="635000" y="0"/>
                  </a:lnTo>
                  <a:close/>
                </a:path>
              </a:pathLst>
            </a:custGeom>
            <a:solidFill>
              <a:srgbClr val="0A6354"/>
            </a:solidFill>
            <a:ln cap="sq">
              <a:noFill/>
              <a:prstDash val="solid"/>
              <a:miter/>
            </a:ln>
          </p:spPr>
        </p:sp>
        <p:sp>
          <p:nvSpPr>
            <p:cNvPr id="32" name="TextBox 32">
              <a:extLst>
                <a:ext uri="{FF2B5EF4-FFF2-40B4-BE49-F238E27FC236}">
                  <a16:creationId xmlns:a16="http://schemas.microsoft.com/office/drawing/2014/main" id="{C46D8115-1620-1E34-9698-96AF0E53D767}"/>
                </a:ext>
              </a:extLst>
            </p:cNvPr>
            <p:cNvSpPr txBox="1"/>
            <p:nvPr/>
          </p:nvSpPr>
          <p:spPr>
            <a:xfrm>
              <a:off x="0" y="-47625"/>
              <a:ext cx="635000" cy="232306"/>
            </a:xfrm>
            <a:prstGeom prst="rect">
              <a:avLst/>
            </a:prstGeom>
          </p:spPr>
          <p:txBody>
            <a:bodyPr lIns="50800" tIns="50800" rIns="50800" bIns="50800" rtlCol="0" anchor="ctr"/>
            <a:lstStyle/>
            <a:p>
              <a:pPr marL="0" lvl="0" indent="0" algn="ctr">
                <a:lnSpc>
                  <a:spcPts val="2240"/>
                </a:lnSpc>
                <a:spcBef>
                  <a:spcPct val="0"/>
                </a:spcBef>
              </a:pPr>
              <a:endParaRPr sz="2000">
                <a:latin typeface="Arial" panose="020B0604020202020204" pitchFamily="34" charset="0"/>
                <a:cs typeface="Arial" panose="020B0604020202020204" pitchFamily="34" charset="0"/>
              </a:endParaRPr>
            </a:p>
          </p:txBody>
        </p:sp>
      </p:grpSp>
      <p:grpSp>
        <p:nvGrpSpPr>
          <p:cNvPr id="42" name="Group 42">
            <a:extLst>
              <a:ext uri="{FF2B5EF4-FFF2-40B4-BE49-F238E27FC236}">
                <a16:creationId xmlns:a16="http://schemas.microsoft.com/office/drawing/2014/main" id="{8C498BF4-418F-28E8-228B-4B5ED20AC72F}"/>
              </a:ext>
            </a:extLst>
          </p:cNvPr>
          <p:cNvGrpSpPr/>
          <p:nvPr/>
        </p:nvGrpSpPr>
        <p:grpSpPr>
          <a:xfrm>
            <a:off x="1343478" y="7343135"/>
            <a:ext cx="5033609" cy="1117743"/>
            <a:chOff x="0" y="0"/>
            <a:chExt cx="1192565" cy="277707"/>
          </a:xfrm>
        </p:grpSpPr>
        <p:sp>
          <p:nvSpPr>
            <p:cNvPr id="43" name="Freeform 43">
              <a:extLst>
                <a:ext uri="{FF2B5EF4-FFF2-40B4-BE49-F238E27FC236}">
                  <a16:creationId xmlns:a16="http://schemas.microsoft.com/office/drawing/2014/main" id="{6771BC40-81A6-CC38-947B-C1F01ADB930B}"/>
                </a:ext>
              </a:extLst>
            </p:cNvPr>
            <p:cNvSpPr/>
            <p:nvPr/>
          </p:nvSpPr>
          <p:spPr>
            <a:xfrm>
              <a:off x="0" y="0"/>
              <a:ext cx="1192565" cy="277707"/>
            </a:xfrm>
            <a:custGeom>
              <a:avLst/>
              <a:gdLst/>
              <a:ahLst/>
              <a:cxnLst/>
              <a:rect l="l" t="t" r="r" b="b"/>
              <a:pathLst>
                <a:path w="1192565" h="277707">
                  <a:moveTo>
                    <a:pt x="46164" y="0"/>
                  </a:moveTo>
                  <a:lnTo>
                    <a:pt x="1146401" y="0"/>
                  </a:lnTo>
                  <a:cubicBezTo>
                    <a:pt x="1158644" y="0"/>
                    <a:pt x="1170386" y="4864"/>
                    <a:pt x="1179043" y="13521"/>
                  </a:cubicBezTo>
                  <a:cubicBezTo>
                    <a:pt x="1187701" y="22179"/>
                    <a:pt x="1192565" y="33921"/>
                    <a:pt x="1192565" y="46164"/>
                  </a:cubicBezTo>
                  <a:lnTo>
                    <a:pt x="1192565" y="231543"/>
                  </a:lnTo>
                  <a:cubicBezTo>
                    <a:pt x="1192565" y="257038"/>
                    <a:pt x="1171896" y="277707"/>
                    <a:pt x="1146401" y="277707"/>
                  </a:cubicBezTo>
                  <a:lnTo>
                    <a:pt x="46164" y="277707"/>
                  </a:lnTo>
                  <a:cubicBezTo>
                    <a:pt x="33921" y="277707"/>
                    <a:pt x="22179" y="272843"/>
                    <a:pt x="13521" y="264186"/>
                  </a:cubicBezTo>
                  <a:cubicBezTo>
                    <a:pt x="4864" y="255528"/>
                    <a:pt x="0" y="243786"/>
                    <a:pt x="0" y="231543"/>
                  </a:cubicBezTo>
                  <a:lnTo>
                    <a:pt x="0" y="46164"/>
                  </a:lnTo>
                  <a:cubicBezTo>
                    <a:pt x="0" y="33921"/>
                    <a:pt x="4864" y="22179"/>
                    <a:pt x="13521" y="13521"/>
                  </a:cubicBezTo>
                  <a:cubicBezTo>
                    <a:pt x="22179" y="4864"/>
                    <a:pt x="33921" y="0"/>
                    <a:pt x="46164" y="0"/>
                  </a:cubicBezTo>
                  <a:close/>
                </a:path>
              </a:pathLst>
            </a:custGeom>
            <a:solidFill>
              <a:srgbClr val="0A6354"/>
            </a:solidFill>
            <a:ln cap="sq">
              <a:noFill/>
              <a:prstDash val="solid"/>
              <a:miter/>
            </a:ln>
          </p:spPr>
        </p:sp>
        <p:sp>
          <p:nvSpPr>
            <p:cNvPr id="44" name="TextBox 44">
              <a:extLst>
                <a:ext uri="{FF2B5EF4-FFF2-40B4-BE49-F238E27FC236}">
                  <a16:creationId xmlns:a16="http://schemas.microsoft.com/office/drawing/2014/main" id="{15737F07-9848-0E25-F6A0-71729A9552A2}"/>
                </a:ext>
              </a:extLst>
            </p:cNvPr>
            <p:cNvSpPr txBox="1"/>
            <p:nvPr/>
          </p:nvSpPr>
          <p:spPr>
            <a:xfrm>
              <a:off x="0" y="-47625"/>
              <a:ext cx="1192565" cy="325332"/>
            </a:xfrm>
            <a:prstGeom prst="rect">
              <a:avLst/>
            </a:prstGeom>
          </p:spPr>
          <p:txBody>
            <a:bodyPr lIns="50800" tIns="50800" rIns="50800" bIns="50800" rtlCol="0" anchor="ctr"/>
            <a:lstStyle/>
            <a:p>
              <a:pPr marL="0" lvl="0" indent="0" algn="ctr">
                <a:lnSpc>
                  <a:spcPts val="2240"/>
                </a:lnSpc>
                <a:spcBef>
                  <a:spcPct val="0"/>
                </a:spcBef>
              </a:pPr>
              <a:endParaRPr>
                <a:latin typeface="Arial" panose="020B0604020202020204" pitchFamily="34" charset="0"/>
                <a:cs typeface="Arial" panose="020B0604020202020204" pitchFamily="34" charset="0"/>
              </a:endParaRPr>
            </a:p>
          </p:txBody>
        </p:sp>
      </p:grpSp>
      <p:sp>
        <p:nvSpPr>
          <p:cNvPr id="71" name="TextBox 71">
            <a:extLst>
              <a:ext uri="{FF2B5EF4-FFF2-40B4-BE49-F238E27FC236}">
                <a16:creationId xmlns:a16="http://schemas.microsoft.com/office/drawing/2014/main" id="{8E26B8FA-A87B-4B8D-71AB-301F685C6433}"/>
              </a:ext>
            </a:extLst>
          </p:cNvPr>
          <p:cNvSpPr txBox="1"/>
          <p:nvPr/>
        </p:nvSpPr>
        <p:spPr>
          <a:xfrm>
            <a:off x="348946" y="4020569"/>
            <a:ext cx="1282298" cy="1117742"/>
          </a:xfrm>
          <a:prstGeom prst="rect">
            <a:avLst/>
          </a:prstGeom>
        </p:spPr>
        <p:txBody>
          <a:bodyPr wrap="square" lIns="0" tIns="0" rIns="0" bIns="0" rtlCol="0" anchor="t">
            <a:spAutoFit/>
          </a:bodyPr>
          <a:lstStyle/>
          <a:p>
            <a:pPr marL="0" lvl="0" indent="0" algn="l">
              <a:lnSpc>
                <a:spcPts val="9799"/>
              </a:lnSpc>
              <a:spcBef>
                <a:spcPct val="0"/>
              </a:spcBef>
            </a:pPr>
            <a:r>
              <a:rPr lang="en-US" sz="6000" b="1" u="none" strike="noStrike" dirty="0">
                <a:solidFill>
                  <a:srgbClr val="0A6354"/>
                </a:solidFill>
                <a:latin typeface="Arial" panose="020B0604020202020204" pitchFamily="34" charset="0"/>
                <a:ea typeface="Montserrat Bold"/>
                <a:cs typeface="Arial" panose="020B0604020202020204" pitchFamily="34" charset="0"/>
                <a:sym typeface="Montserrat Bold"/>
              </a:rPr>
              <a:t>15</a:t>
            </a:r>
          </a:p>
        </p:txBody>
      </p:sp>
      <p:sp>
        <p:nvSpPr>
          <p:cNvPr id="72" name="TextBox 72">
            <a:extLst>
              <a:ext uri="{FF2B5EF4-FFF2-40B4-BE49-F238E27FC236}">
                <a16:creationId xmlns:a16="http://schemas.microsoft.com/office/drawing/2014/main" id="{84B83953-4AE6-B6AB-F4B6-4E9172B3791F}"/>
              </a:ext>
            </a:extLst>
          </p:cNvPr>
          <p:cNvSpPr txBox="1"/>
          <p:nvPr/>
        </p:nvSpPr>
        <p:spPr>
          <a:xfrm>
            <a:off x="275497" y="7166900"/>
            <a:ext cx="1392735" cy="1117742"/>
          </a:xfrm>
          <a:prstGeom prst="rect">
            <a:avLst/>
          </a:prstGeom>
        </p:spPr>
        <p:txBody>
          <a:bodyPr wrap="square" lIns="0" tIns="0" rIns="0" bIns="0" rtlCol="0" anchor="t">
            <a:spAutoFit/>
          </a:bodyPr>
          <a:lstStyle/>
          <a:p>
            <a:pPr marL="0" lvl="0" indent="0" algn="l">
              <a:lnSpc>
                <a:spcPts val="9799"/>
              </a:lnSpc>
              <a:spcBef>
                <a:spcPct val="0"/>
              </a:spcBef>
            </a:pPr>
            <a:r>
              <a:rPr lang="en-US" sz="6000" b="1" dirty="0">
                <a:solidFill>
                  <a:srgbClr val="0A6354"/>
                </a:solidFill>
                <a:latin typeface="Arial" panose="020B0604020202020204" pitchFamily="34" charset="0"/>
                <a:ea typeface="Montserrat Bold"/>
                <a:cs typeface="Arial" panose="020B0604020202020204" pitchFamily="34" charset="0"/>
                <a:sym typeface="Montserrat Bold"/>
              </a:rPr>
              <a:t>16</a:t>
            </a:r>
            <a:endParaRPr lang="en-US" sz="6000" b="1" u="none" strike="noStrike" dirty="0">
              <a:solidFill>
                <a:srgbClr val="0A6354"/>
              </a:solidFill>
              <a:latin typeface="Arial" panose="020B0604020202020204" pitchFamily="34" charset="0"/>
              <a:ea typeface="Montserrat Bold"/>
              <a:cs typeface="Arial" panose="020B0604020202020204" pitchFamily="34" charset="0"/>
              <a:sym typeface="Montserrat Bold"/>
            </a:endParaRPr>
          </a:p>
        </p:txBody>
      </p:sp>
      <p:sp>
        <p:nvSpPr>
          <p:cNvPr id="75" name="TextBox 75">
            <a:extLst>
              <a:ext uri="{FF2B5EF4-FFF2-40B4-BE49-F238E27FC236}">
                <a16:creationId xmlns:a16="http://schemas.microsoft.com/office/drawing/2014/main" id="{D9E59C6A-3E80-3141-A75B-6DCE911903FE}"/>
              </a:ext>
            </a:extLst>
          </p:cNvPr>
          <p:cNvSpPr txBox="1"/>
          <p:nvPr/>
        </p:nvSpPr>
        <p:spPr>
          <a:xfrm>
            <a:off x="1668232" y="5364618"/>
            <a:ext cx="5037368" cy="1661993"/>
          </a:xfrm>
          <a:prstGeom prst="rect">
            <a:avLst/>
          </a:prstGeom>
        </p:spPr>
        <p:txBody>
          <a:bodyPr wrap="square" lIns="0" tIns="0" rIns="0" bIns="0" rtlCol="0" anchor="t">
            <a:spAutoFit/>
          </a:bodyPr>
          <a:lstStyle/>
          <a:p>
            <a:pPr algn="just"/>
            <a:r>
              <a:rPr lang="vi-VN" dirty="0">
                <a:latin typeface="Arial" panose="020B0604020202020204" pitchFamily="34" charset="0"/>
                <a:cs typeface="Arial" panose="020B0604020202020204" pitchFamily="34" charset="0"/>
              </a:rPr>
              <a:t>Trong 15 ngày kể từ ngày quyết định xây dựng, điều chỉnh, sửa đổi, bổ sung bảng giá đất, Ủy ban nhân dân cấp tỉnh gửi kết quả ban hành bảng giá đất về Bộ Nông nghiệp và Môi trường theo Mẫu số 28 của Phụ lục I ban hành kèm theo Nghị định </a:t>
            </a:r>
            <a:r>
              <a:rPr lang="en-US" dirty="0" err="1">
                <a:latin typeface="Arial" panose="020B0604020202020204" pitchFamily="34" charset="0"/>
                <a:cs typeface="Arial" panose="020B0604020202020204" pitchFamily="34" charset="0"/>
              </a:rPr>
              <a:t>số</a:t>
            </a:r>
            <a:r>
              <a:rPr lang="en-US" dirty="0">
                <a:latin typeface="Arial" panose="020B0604020202020204" pitchFamily="34" charset="0"/>
                <a:cs typeface="Arial" panose="020B0604020202020204" pitchFamily="34" charset="0"/>
              </a:rPr>
              <a:t> 151/2025/NĐ-CP</a:t>
            </a:r>
          </a:p>
        </p:txBody>
      </p:sp>
      <p:sp>
        <p:nvSpPr>
          <p:cNvPr id="79" name="TextBox 79">
            <a:extLst>
              <a:ext uri="{FF2B5EF4-FFF2-40B4-BE49-F238E27FC236}">
                <a16:creationId xmlns:a16="http://schemas.microsoft.com/office/drawing/2014/main" id="{55A362D5-D9AD-E5AF-88DB-D6F778E099B8}"/>
              </a:ext>
            </a:extLst>
          </p:cNvPr>
          <p:cNvSpPr txBox="1"/>
          <p:nvPr/>
        </p:nvSpPr>
        <p:spPr>
          <a:xfrm>
            <a:off x="1331963" y="7541993"/>
            <a:ext cx="4791866" cy="664349"/>
          </a:xfrm>
          <a:prstGeom prst="rect">
            <a:avLst/>
          </a:prstGeom>
        </p:spPr>
        <p:txBody>
          <a:bodyPr wrap="square" lIns="0" tIns="0" rIns="0" bIns="0" rtlCol="0" anchor="t">
            <a:spAutoFit/>
          </a:bodyPr>
          <a:lstStyle/>
          <a:p>
            <a:pPr algn="ctr">
              <a:lnSpc>
                <a:spcPts val="2660"/>
              </a:lnSpc>
            </a:pPr>
            <a:r>
              <a:rPr lang="en-US" sz="2000" b="1" dirty="0">
                <a:solidFill>
                  <a:schemeClr val="bg1"/>
                </a:solidFill>
                <a:latin typeface="Arial" panose="020B0604020202020204" pitchFamily="34" charset="0"/>
                <a:cs typeface="Arial" panose="020B0604020202020204" pitchFamily="34" charset="0"/>
              </a:rPr>
              <a:t>Đ</a:t>
            </a:r>
            <a:r>
              <a:rPr lang="vi-VN" sz="2000" b="1" dirty="0">
                <a:solidFill>
                  <a:schemeClr val="bg1"/>
                </a:solidFill>
                <a:latin typeface="Arial" panose="020B0604020202020204" pitchFamily="34" charset="0"/>
                <a:cs typeface="Arial" panose="020B0604020202020204" pitchFamily="34" charset="0"/>
              </a:rPr>
              <a:t>iều chỉnh, sửa đổi, bổ sung bảng giá đất</a:t>
            </a:r>
            <a:r>
              <a:rPr lang="en-US" sz="2000" b="1" dirty="0">
                <a:solidFill>
                  <a:schemeClr val="bg1"/>
                </a:solidFill>
                <a:latin typeface="Arial" panose="020B0604020202020204" pitchFamily="34" charset="0"/>
                <a:cs typeface="Arial" panose="020B0604020202020204" pitchFamily="34" charset="0"/>
              </a:rPr>
              <a:t> (</a:t>
            </a:r>
            <a:r>
              <a:rPr lang="en-US" sz="2000" b="1" err="1">
                <a:solidFill>
                  <a:schemeClr val="bg1"/>
                </a:solidFill>
                <a:latin typeface="Arial" panose="020B0604020202020204" pitchFamily="34" charset="0"/>
                <a:cs typeface="Arial" panose="020B0604020202020204" pitchFamily="34" charset="0"/>
              </a:rPr>
              <a:t>nếu</a:t>
            </a:r>
            <a:r>
              <a:rPr lang="en-US" sz="2000" b="1">
                <a:solidFill>
                  <a:schemeClr val="bg1"/>
                </a:solidFill>
                <a:latin typeface="Arial" panose="020B0604020202020204" pitchFamily="34" charset="0"/>
                <a:cs typeface="Arial" panose="020B0604020202020204" pitchFamily="34" charset="0"/>
              </a:rPr>
              <a:t> cần thiết</a:t>
            </a:r>
            <a:r>
              <a:rPr lang="en-US" sz="2000" b="1" dirty="0">
                <a:solidFill>
                  <a:schemeClr val="bg1"/>
                </a:solidFill>
                <a:latin typeface="Arial" panose="020B0604020202020204" pitchFamily="34" charset="0"/>
                <a:cs typeface="Arial" panose="020B0604020202020204" pitchFamily="34" charset="0"/>
              </a:rPr>
              <a:t>)</a:t>
            </a:r>
            <a:endParaRPr lang="en-US" sz="2000" b="1" dirty="0">
              <a:solidFill>
                <a:schemeClr val="bg1"/>
              </a:solidFill>
              <a:latin typeface="Arial" panose="020B0604020202020204" pitchFamily="34" charset="0"/>
              <a:ea typeface="Montserrat Bold"/>
              <a:cs typeface="Arial" panose="020B0604020202020204" pitchFamily="34" charset="0"/>
              <a:sym typeface="Montserrat Bold"/>
            </a:endParaRPr>
          </a:p>
        </p:txBody>
      </p:sp>
      <p:sp>
        <p:nvSpPr>
          <p:cNvPr id="80" name="TextBox 80">
            <a:extLst>
              <a:ext uri="{FF2B5EF4-FFF2-40B4-BE49-F238E27FC236}">
                <a16:creationId xmlns:a16="http://schemas.microsoft.com/office/drawing/2014/main" id="{CAF780D0-5264-CF2E-2197-1C2FA516D897}"/>
              </a:ext>
            </a:extLst>
          </p:cNvPr>
          <p:cNvSpPr txBox="1"/>
          <p:nvPr/>
        </p:nvSpPr>
        <p:spPr>
          <a:xfrm>
            <a:off x="1330245" y="8612624"/>
            <a:ext cx="5374277" cy="6093976"/>
          </a:xfrm>
          <a:prstGeom prst="rect">
            <a:avLst/>
          </a:prstGeom>
        </p:spPr>
        <p:txBody>
          <a:bodyPr wrap="square" lIns="0" tIns="0" rIns="0" bIns="0" rtlCol="0" anchor="t">
            <a:spAutoFit/>
          </a:bodyPr>
          <a:lstStyle/>
          <a:p>
            <a:pPr marL="285750" indent="-285750" algn="just">
              <a:buFont typeface="Wingdings" panose="05000000000000000000" pitchFamily="2" charset="2"/>
              <a:buChar char="§"/>
            </a:pPr>
            <a:r>
              <a:rPr lang="vi-VN" dirty="0">
                <a:latin typeface="Arial" panose="020B0604020202020204" pitchFamily="34" charset="0"/>
                <a:cs typeface="Arial" panose="020B0604020202020204" pitchFamily="34" charset="0"/>
              </a:rPr>
              <a:t>Trường hợp cần thiết phải điều chỉnh, sửa đổi, bổ sung bảng giá đất trong năm thì Ủy ban nhân dân cấp tỉnh quyết định áp dụng một hoặc nhiều bước theo trình tự quy định mục </a:t>
            </a:r>
            <a:r>
              <a:rPr lang="en-US" dirty="0">
                <a:latin typeface="Arial" panose="020B0604020202020204" pitchFamily="34" charset="0"/>
                <a:cs typeface="Arial" panose="020B0604020202020204" pitchFamily="34" charset="0"/>
              </a:rPr>
              <a:t>I</a:t>
            </a:r>
            <a:r>
              <a:rPr lang="vi-VN" dirty="0">
                <a:latin typeface="Arial" panose="020B0604020202020204" pitchFamily="34" charset="0"/>
                <a:cs typeface="Arial" panose="020B0604020202020204" pitchFamily="34" charset="0"/>
              </a:rPr>
              <a:t> Phần </a:t>
            </a:r>
            <a:r>
              <a:rPr lang="en-US" dirty="0">
                <a:latin typeface="Arial" panose="020B0604020202020204" pitchFamily="34" charset="0"/>
                <a:cs typeface="Arial" panose="020B0604020202020204" pitchFamily="34" charset="0"/>
              </a:rPr>
              <a:t>IV</a:t>
            </a:r>
            <a:r>
              <a:rPr lang="vi-VN" dirty="0">
                <a:latin typeface="Arial" panose="020B0604020202020204" pitchFamily="34" charset="0"/>
                <a:cs typeface="Arial" panose="020B0604020202020204" pitchFamily="34" charset="0"/>
              </a:rPr>
              <a:t> Phụ lục </a:t>
            </a:r>
            <a:r>
              <a:rPr lang="en-US" dirty="0">
                <a:latin typeface="Arial" panose="020B0604020202020204" pitchFamily="34" charset="0"/>
                <a:cs typeface="Arial" panose="020B0604020202020204" pitchFamily="34" charset="0"/>
              </a:rPr>
              <a:t>I</a:t>
            </a:r>
            <a:r>
              <a:rPr lang="vi-VN" dirty="0">
                <a:latin typeface="Arial" panose="020B0604020202020204" pitchFamily="34" charset="0"/>
                <a:cs typeface="Arial" panose="020B0604020202020204" pitchFamily="34" charset="0"/>
              </a:rPr>
              <a:t> ban hành kèm theo Nghị định </a:t>
            </a:r>
            <a:r>
              <a:rPr lang="en-US" dirty="0" err="1">
                <a:latin typeface="Arial" panose="020B0604020202020204" pitchFamily="34" charset="0"/>
                <a:cs typeface="Arial" panose="020B0604020202020204" pitchFamily="34" charset="0"/>
              </a:rPr>
              <a:t>số</a:t>
            </a:r>
            <a:r>
              <a:rPr lang="en-US" dirty="0">
                <a:latin typeface="Arial" panose="020B0604020202020204" pitchFamily="34" charset="0"/>
                <a:cs typeface="Arial" panose="020B0604020202020204" pitchFamily="34" charset="0"/>
              </a:rPr>
              <a:t> 151/2025/NĐ-CP</a:t>
            </a:r>
            <a:r>
              <a:rPr lang="vi-VN"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vi-VN" dirty="0">
                <a:latin typeface="Arial" panose="020B0604020202020204" pitchFamily="34" charset="0"/>
                <a:cs typeface="Arial" panose="020B0604020202020204" pitchFamily="34" charset="0"/>
              </a:rPr>
              <a:t>Cơ quan có chức năng quản lý đất đai cấp tỉnh trình Ủy ban nhân dân cùng cấp quyết định điều chỉnh, sửa đổi, bổ sung bảng giá đất.</a:t>
            </a:r>
            <a:endParaRPr lang="en-US"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vi-VN" dirty="0">
                <a:latin typeface="Arial" panose="020B0604020202020204" pitchFamily="34" charset="0"/>
                <a:cs typeface="Arial" panose="020B0604020202020204" pitchFamily="34" charset="0"/>
              </a:rPr>
              <a:t>Ngoài các phương pháp xác định giá đất để xây dựng bảng giá đất theo quy định, căn cứ tình hình thực tế tại địa phương, giá đất trong bảng giá đất của khu vực, vị trí có điều kiện hạ tầng tương tự để xác định giá đất để điều chỉnh, sửa đổi, bổ sung bảng giá đất.</a:t>
            </a:r>
            <a:endParaRPr lang="en-US"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vi-VN" dirty="0">
                <a:latin typeface="Arial" panose="020B0604020202020204" pitchFamily="34" charset="0"/>
                <a:cs typeface="Arial" panose="020B0604020202020204" pitchFamily="34" charset="0"/>
              </a:rPr>
              <a:t>Trong quá trình quyết định điều chỉnh, sửa đổi, bổ sung bảng giá đất, trường hợp cần thiết, cơ quan có chức năng quản lý đất đai cấp tỉnh được thuê tổ chức tư vấn xác định giá đất hoặc đặt hàng, giao nhiệm vụ cho đơn vị sự nghiệp công lập đủ điều kiện hoạt động tư vấn xác định giá đất để điều chỉnh, sửa đổi, bổ sung.</a:t>
            </a:r>
            <a:endParaRPr lang="en-US"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endParaRPr lang="en-US" dirty="0">
              <a:latin typeface="Arial" panose="020B0604020202020204" pitchFamily="34" charset="0"/>
              <a:cs typeface="Arial" panose="020B0604020202020204" pitchFamily="34" charset="0"/>
            </a:endParaRPr>
          </a:p>
        </p:txBody>
      </p:sp>
      <p:grpSp>
        <p:nvGrpSpPr>
          <p:cNvPr id="63" name="Group 36">
            <a:extLst>
              <a:ext uri="{FF2B5EF4-FFF2-40B4-BE49-F238E27FC236}">
                <a16:creationId xmlns:a16="http://schemas.microsoft.com/office/drawing/2014/main" id="{58DA7B47-35CA-09E3-6F92-A6A88B5FA283}"/>
              </a:ext>
            </a:extLst>
          </p:cNvPr>
          <p:cNvGrpSpPr/>
          <p:nvPr/>
        </p:nvGrpSpPr>
        <p:grpSpPr>
          <a:xfrm>
            <a:off x="1483723" y="4107199"/>
            <a:ext cx="4875463" cy="1156848"/>
            <a:chOff x="0" y="0"/>
            <a:chExt cx="1192565" cy="277707"/>
          </a:xfrm>
        </p:grpSpPr>
        <p:sp>
          <p:nvSpPr>
            <p:cNvPr id="64" name="Freeform 37">
              <a:extLst>
                <a:ext uri="{FF2B5EF4-FFF2-40B4-BE49-F238E27FC236}">
                  <a16:creationId xmlns:a16="http://schemas.microsoft.com/office/drawing/2014/main" id="{05749807-34CD-27A4-3493-2D26D391CE93}"/>
                </a:ext>
              </a:extLst>
            </p:cNvPr>
            <p:cNvSpPr/>
            <p:nvPr/>
          </p:nvSpPr>
          <p:spPr>
            <a:xfrm>
              <a:off x="0" y="0"/>
              <a:ext cx="1192565" cy="277707"/>
            </a:xfrm>
            <a:custGeom>
              <a:avLst/>
              <a:gdLst/>
              <a:ahLst/>
              <a:cxnLst/>
              <a:rect l="l" t="t" r="r" b="b"/>
              <a:pathLst>
                <a:path w="1192565" h="277707">
                  <a:moveTo>
                    <a:pt x="46164" y="0"/>
                  </a:moveTo>
                  <a:lnTo>
                    <a:pt x="1146401" y="0"/>
                  </a:lnTo>
                  <a:cubicBezTo>
                    <a:pt x="1158644" y="0"/>
                    <a:pt x="1170386" y="4864"/>
                    <a:pt x="1179043" y="13521"/>
                  </a:cubicBezTo>
                  <a:cubicBezTo>
                    <a:pt x="1187701" y="22179"/>
                    <a:pt x="1192565" y="33921"/>
                    <a:pt x="1192565" y="46164"/>
                  </a:cubicBezTo>
                  <a:lnTo>
                    <a:pt x="1192565" y="231543"/>
                  </a:lnTo>
                  <a:cubicBezTo>
                    <a:pt x="1192565" y="257038"/>
                    <a:pt x="1171896" y="277707"/>
                    <a:pt x="1146401" y="277707"/>
                  </a:cubicBezTo>
                  <a:lnTo>
                    <a:pt x="46164" y="277707"/>
                  </a:lnTo>
                  <a:cubicBezTo>
                    <a:pt x="33921" y="277707"/>
                    <a:pt x="22179" y="272843"/>
                    <a:pt x="13521" y="264186"/>
                  </a:cubicBezTo>
                  <a:cubicBezTo>
                    <a:pt x="4864" y="255528"/>
                    <a:pt x="0" y="243786"/>
                    <a:pt x="0" y="231543"/>
                  </a:cubicBezTo>
                  <a:lnTo>
                    <a:pt x="0" y="46164"/>
                  </a:lnTo>
                  <a:cubicBezTo>
                    <a:pt x="0" y="33921"/>
                    <a:pt x="4864" y="22179"/>
                    <a:pt x="13521" y="13521"/>
                  </a:cubicBezTo>
                  <a:cubicBezTo>
                    <a:pt x="22179" y="4864"/>
                    <a:pt x="33921" y="0"/>
                    <a:pt x="46164" y="0"/>
                  </a:cubicBezTo>
                  <a:close/>
                </a:path>
              </a:pathLst>
            </a:custGeom>
            <a:solidFill>
              <a:srgbClr val="0A6354"/>
            </a:solidFill>
            <a:ln cap="sq">
              <a:noFill/>
              <a:prstDash val="solid"/>
              <a:miter/>
            </a:ln>
          </p:spPr>
        </p:sp>
        <p:sp>
          <p:nvSpPr>
            <p:cNvPr id="65" name="TextBox 38">
              <a:extLst>
                <a:ext uri="{FF2B5EF4-FFF2-40B4-BE49-F238E27FC236}">
                  <a16:creationId xmlns:a16="http://schemas.microsoft.com/office/drawing/2014/main" id="{49F4EAD9-F7A6-63F3-FC0F-50920873891D}"/>
                </a:ext>
              </a:extLst>
            </p:cNvPr>
            <p:cNvSpPr txBox="1"/>
            <p:nvPr/>
          </p:nvSpPr>
          <p:spPr>
            <a:xfrm>
              <a:off x="0" y="-47625"/>
              <a:ext cx="1192565" cy="325332"/>
            </a:xfrm>
            <a:prstGeom prst="rect">
              <a:avLst/>
            </a:prstGeom>
          </p:spPr>
          <p:txBody>
            <a:bodyPr lIns="50800" tIns="50800" rIns="50800" bIns="50800" rtlCol="0" anchor="ctr"/>
            <a:lstStyle/>
            <a:p>
              <a:pPr marL="0" lvl="0" indent="0" algn="ctr">
                <a:lnSpc>
                  <a:spcPts val="2240"/>
                </a:lnSpc>
                <a:spcBef>
                  <a:spcPct val="0"/>
                </a:spcBef>
              </a:pPr>
              <a:endParaRPr>
                <a:latin typeface="Arial" panose="020B0604020202020204" pitchFamily="34" charset="0"/>
                <a:cs typeface="Arial" panose="020B0604020202020204" pitchFamily="34" charset="0"/>
              </a:endParaRPr>
            </a:p>
          </p:txBody>
        </p:sp>
      </p:grpSp>
      <p:sp>
        <p:nvSpPr>
          <p:cNvPr id="66" name="TextBox 77">
            <a:extLst>
              <a:ext uri="{FF2B5EF4-FFF2-40B4-BE49-F238E27FC236}">
                <a16:creationId xmlns:a16="http://schemas.microsoft.com/office/drawing/2014/main" id="{ADB6B86A-D214-6263-0F81-27557A2D04C3}"/>
              </a:ext>
            </a:extLst>
          </p:cNvPr>
          <p:cNvSpPr txBox="1"/>
          <p:nvPr/>
        </p:nvSpPr>
        <p:spPr>
          <a:xfrm>
            <a:off x="1428202" y="4381296"/>
            <a:ext cx="4926571" cy="589905"/>
          </a:xfrm>
          <a:prstGeom prst="rect">
            <a:avLst/>
          </a:prstGeom>
        </p:spPr>
        <p:txBody>
          <a:bodyPr wrap="square" lIns="0" tIns="0" rIns="0" bIns="0" rtlCol="0" anchor="t">
            <a:spAutoFit/>
          </a:bodyPr>
          <a:lstStyle/>
          <a:p>
            <a:pPr algn="ctr">
              <a:lnSpc>
                <a:spcPts val="2280"/>
              </a:lnSpc>
            </a:pPr>
            <a:r>
              <a:rPr lang="en-US" sz="2000" b="1" dirty="0">
                <a:solidFill>
                  <a:schemeClr val="bg1"/>
                </a:solidFill>
                <a:latin typeface="Arial" panose="020B0604020202020204" pitchFamily="34" charset="0"/>
                <a:cs typeface="Arial" panose="020B0604020202020204" pitchFamily="34" charset="0"/>
              </a:rPr>
              <a:t>G</a:t>
            </a:r>
            <a:r>
              <a:rPr lang="vi-VN" sz="2000" b="1" dirty="0">
                <a:solidFill>
                  <a:schemeClr val="bg1"/>
                </a:solidFill>
                <a:latin typeface="Arial" panose="020B0604020202020204" pitchFamily="34" charset="0"/>
                <a:cs typeface="Arial" panose="020B0604020202020204" pitchFamily="34" charset="0"/>
              </a:rPr>
              <a:t>ửi kết quả ban hành bảng giá đất</a:t>
            </a:r>
            <a:r>
              <a:rPr lang="en-US" sz="2000" b="1" dirty="0">
                <a:solidFill>
                  <a:schemeClr val="bg1"/>
                </a:solidFill>
                <a:latin typeface="Arial" panose="020B0604020202020204" pitchFamily="34" charset="0"/>
                <a:cs typeface="Arial" panose="020B0604020202020204" pitchFamily="34" charset="0"/>
              </a:rPr>
              <a:t> </a:t>
            </a:r>
            <a:r>
              <a:rPr lang="vi-VN" sz="2000" b="1" dirty="0">
                <a:solidFill>
                  <a:schemeClr val="bg1"/>
                </a:solidFill>
              </a:rPr>
              <a:t>về Bộ Nông nghiệp </a:t>
            </a:r>
            <a:r>
              <a:rPr lang="vi-VN" sz="2000" b="1">
                <a:solidFill>
                  <a:schemeClr val="bg1"/>
                </a:solidFill>
              </a:rPr>
              <a:t>và Môi </a:t>
            </a:r>
            <a:r>
              <a:rPr lang="vi-VN" sz="2000" b="1" dirty="0">
                <a:solidFill>
                  <a:schemeClr val="bg1"/>
                </a:solidFill>
              </a:rPr>
              <a:t>trường </a:t>
            </a:r>
            <a:endParaRPr lang="en-US" sz="2000" b="1" dirty="0">
              <a:solidFill>
                <a:schemeClr val="bg1"/>
              </a:solidFill>
              <a:latin typeface="Arial" panose="020B0604020202020204" pitchFamily="34" charset="0"/>
              <a:ea typeface="Montserrat Bold"/>
              <a:cs typeface="Arial" panose="020B0604020202020204" pitchFamily="34" charset="0"/>
              <a:sym typeface="Montserrat Bold"/>
            </a:endParaRPr>
          </a:p>
        </p:txBody>
      </p:sp>
      <p:sp>
        <p:nvSpPr>
          <p:cNvPr id="5" name="TextBox 84">
            <a:extLst>
              <a:ext uri="{FF2B5EF4-FFF2-40B4-BE49-F238E27FC236}">
                <a16:creationId xmlns:a16="http://schemas.microsoft.com/office/drawing/2014/main" id="{EF8D99A1-1C9B-95A9-689C-44202F81DBAD}"/>
              </a:ext>
            </a:extLst>
          </p:cNvPr>
          <p:cNvSpPr txBox="1"/>
          <p:nvPr/>
        </p:nvSpPr>
        <p:spPr>
          <a:xfrm>
            <a:off x="221202" y="160066"/>
            <a:ext cx="7246398" cy="2251322"/>
          </a:xfrm>
          <a:prstGeom prst="rect">
            <a:avLst/>
          </a:prstGeom>
        </p:spPr>
        <p:txBody>
          <a:bodyPr wrap="square" lIns="0" tIns="0" rIns="0" bIns="0" rtlCol="0" anchor="t">
            <a:spAutoFit/>
          </a:bodyPr>
          <a:lstStyle/>
          <a:p>
            <a:pPr algn="ctr">
              <a:lnSpc>
                <a:spcPct val="150000"/>
              </a:lnSpc>
              <a:spcBef>
                <a:spcPts val="600"/>
              </a:spcBef>
            </a:pPr>
            <a:r>
              <a:rPr lang="vi-VN" sz="2000" b="1">
                <a:solidFill>
                  <a:srgbClr val="FFFFFF"/>
                </a:solidFill>
                <a:latin typeface="Arial" panose="020B0604020202020204" pitchFamily="34" charset="0"/>
                <a:ea typeface="Anton"/>
                <a:cs typeface="Arial" panose="020B0604020202020204" pitchFamily="34" charset="0"/>
              </a:rPr>
              <a:t>TRÌNH TỰ, THỦ </a:t>
            </a:r>
            <a:r>
              <a:rPr lang="x-none" sz="2000" b="1">
                <a:solidFill>
                  <a:srgbClr val="FFFFFF"/>
                </a:solidFill>
                <a:latin typeface="Arial" panose="020B0604020202020204" pitchFamily="34" charset="0"/>
                <a:ea typeface="Anton"/>
                <a:cs typeface="Arial" panose="020B0604020202020204" pitchFamily="34" charset="0"/>
              </a:rPr>
              <a:t>TỤC</a:t>
            </a:r>
            <a:r>
              <a:rPr lang="vi-VN" sz="2000" b="1">
                <a:solidFill>
                  <a:srgbClr val="FFFFFF"/>
                </a:solidFill>
                <a:latin typeface="Arial" panose="020B0604020202020204" pitchFamily="34" charset="0"/>
                <a:ea typeface="Anton"/>
                <a:cs typeface="Arial" panose="020B0604020202020204" pitchFamily="34" charset="0"/>
              </a:rPr>
              <a:t> XÂY DỰNG BẢNG GIÁ ĐẤT LẦN ĐẦU ĐỂ CÔNG BỐ VÀ ÁP DỤNG TỪ NGÀY 01 THÁNG 01 NĂM 2026 VÀ ĐIỀU CHỈNH, SỬA ĐỔI, BỔ SUNG BẢNG GIÁ ĐẤT HẰNG NĂM ĐỂ CÔNG BỐ VÀ ÁP DỤNG TỪ NGÀY 01 THÁNG 01 CỦA NĂM TIẾP THEO</a:t>
            </a:r>
            <a:endParaRPr lang="en-US" sz="2000" b="1" dirty="0">
              <a:solidFill>
                <a:srgbClr val="FFFFFF"/>
              </a:solidFill>
              <a:latin typeface="Arial" panose="020B0604020202020204" pitchFamily="34" charset="0"/>
              <a:ea typeface="Anton"/>
              <a:cs typeface="Arial" panose="020B0604020202020204" pitchFamily="34" charset="0"/>
              <a:sym typeface="Anton"/>
            </a:endParaRPr>
          </a:p>
        </p:txBody>
      </p:sp>
    </p:spTree>
    <p:extLst>
      <p:ext uri="{BB962C8B-B14F-4D97-AF65-F5344CB8AC3E}">
        <p14:creationId xmlns:p14="http://schemas.microsoft.com/office/powerpoint/2010/main" val="2712780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637669-85C4-4907-0808-AB652E7BB4F7}"/>
            </a:ext>
          </a:extLst>
        </p:cNvPr>
        <p:cNvGrpSpPr/>
        <p:nvPr/>
      </p:nvGrpSpPr>
      <p:grpSpPr>
        <a:xfrm>
          <a:off x="0" y="0"/>
          <a:ext cx="0" cy="0"/>
          <a:chOff x="0" y="0"/>
          <a:chExt cx="0" cy="0"/>
        </a:xfrm>
      </p:grpSpPr>
      <p:sp>
        <p:nvSpPr>
          <p:cNvPr id="17" name="Freeform 17">
            <a:extLst>
              <a:ext uri="{FF2B5EF4-FFF2-40B4-BE49-F238E27FC236}">
                <a16:creationId xmlns:a16="http://schemas.microsoft.com/office/drawing/2014/main" id="{CCE0E6BB-D3F8-FB1B-2E76-ED786E1A8663}"/>
              </a:ext>
            </a:extLst>
          </p:cNvPr>
          <p:cNvSpPr/>
          <p:nvPr/>
        </p:nvSpPr>
        <p:spPr>
          <a:xfrm>
            <a:off x="169277" y="14798099"/>
            <a:ext cx="971983" cy="1080686"/>
          </a:xfrm>
          <a:custGeom>
            <a:avLst/>
            <a:gdLst/>
            <a:ahLst/>
            <a:cxnLst/>
            <a:rect l="l" t="t" r="r" b="b"/>
            <a:pathLst>
              <a:path w="971983" h="1326527">
                <a:moveTo>
                  <a:pt x="0" y="0"/>
                </a:moveTo>
                <a:lnTo>
                  <a:pt x="971983" y="0"/>
                </a:lnTo>
                <a:lnTo>
                  <a:pt x="971983" y="1326527"/>
                </a:lnTo>
                <a:lnTo>
                  <a:pt x="0" y="1326527"/>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sp>
      <p:grpSp>
        <p:nvGrpSpPr>
          <p:cNvPr id="26" name="Group 26">
            <a:extLst>
              <a:ext uri="{FF2B5EF4-FFF2-40B4-BE49-F238E27FC236}">
                <a16:creationId xmlns:a16="http://schemas.microsoft.com/office/drawing/2014/main" id="{EF683668-56A4-4215-8B27-29207F269276}"/>
              </a:ext>
            </a:extLst>
          </p:cNvPr>
          <p:cNvGrpSpPr/>
          <p:nvPr/>
        </p:nvGrpSpPr>
        <p:grpSpPr>
          <a:xfrm>
            <a:off x="6427853" y="-236266"/>
            <a:ext cx="860295" cy="1245209"/>
            <a:chOff x="0" y="0"/>
            <a:chExt cx="1147060" cy="1660278"/>
          </a:xfrm>
        </p:grpSpPr>
        <p:sp>
          <p:nvSpPr>
            <p:cNvPr id="27" name="Freeform 27">
              <a:extLst>
                <a:ext uri="{FF2B5EF4-FFF2-40B4-BE49-F238E27FC236}">
                  <a16:creationId xmlns:a16="http://schemas.microsoft.com/office/drawing/2014/main" id="{0487249E-FB45-BE4A-116D-7E8679CFA042}"/>
                </a:ext>
              </a:extLst>
            </p:cNvPr>
            <p:cNvSpPr/>
            <p:nvPr/>
          </p:nvSpPr>
          <p:spPr>
            <a:xfrm rot="5400000">
              <a:off x="84465" y="597683"/>
              <a:ext cx="978129" cy="1147060"/>
            </a:xfrm>
            <a:custGeom>
              <a:avLst/>
              <a:gdLst/>
              <a:ahLst/>
              <a:cxnLst/>
              <a:rect l="l" t="t" r="r" b="b"/>
              <a:pathLst>
                <a:path w="978129" h="1147060">
                  <a:moveTo>
                    <a:pt x="0" y="0"/>
                  </a:moveTo>
                  <a:lnTo>
                    <a:pt x="978130" y="0"/>
                  </a:lnTo>
                  <a:lnTo>
                    <a:pt x="978130" y="1147060"/>
                  </a:lnTo>
                  <a:lnTo>
                    <a:pt x="0" y="1147060"/>
                  </a:lnTo>
                  <a:lnTo>
                    <a:pt x="0" y="0"/>
                  </a:lnTo>
                  <a:close/>
                </a:path>
              </a:pathLst>
            </a:custGeom>
            <a:blipFill>
              <a:blip r:embed="rId5">
                <a:alphaModFix amt="18240"/>
                <a:extLst>
                  <a:ext uri="{96DAC541-7B7A-43D3-8B79-37D633B846F1}">
                    <asvg:svgBlip xmlns:asvg="http://schemas.microsoft.com/office/drawing/2016/SVG/main" r:embed="rId6"/>
                  </a:ext>
                </a:extLst>
              </a:blip>
              <a:stretch>
                <a:fillRect/>
              </a:stretch>
            </a:blipFill>
          </p:spPr>
        </p:sp>
        <p:sp>
          <p:nvSpPr>
            <p:cNvPr id="28" name="Freeform 28">
              <a:extLst>
                <a:ext uri="{FF2B5EF4-FFF2-40B4-BE49-F238E27FC236}">
                  <a16:creationId xmlns:a16="http://schemas.microsoft.com/office/drawing/2014/main" id="{029DEDE0-1DFA-7117-79FD-A1C464EC0C1C}"/>
                </a:ext>
              </a:extLst>
            </p:cNvPr>
            <p:cNvSpPr/>
            <p:nvPr/>
          </p:nvSpPr>
          <p:spPr>
            <a:xfrm rot="5400000">
              <a:off x="204175" y="285668"/>
              <a:ext cx="738710" cy="866291"/>
            </a:xfrm>
            <a:custGeom>
              <a:avLst/>
              <a:gdLst/>
              <a:ahLst/>
              <a:cxnLst/>
              <a:rect l="l" t="t" r="r" b="b"/>
              <a:pathLst>
                <a:path w="738710" h="866291">
                  <a:moveTo>
                    <a:pt x="0" y="0"/>
                  </a:moveTo>
                  <a:lnTo>
                    <a:pt x="738710" y="0"/>
                  </a:lnTo>
                  <a:lnTo>
                    <a:pt x="738710" y="866291"/>
                  </a:lnTo>
                  <a:lnTo>
                    <a:pt x="0" y="866291"/>
                  </a:lnTo>
                  <a:lnTo>
                    <a:pt x="0" y="0"/>
                  </a:lnTo>
                  <a:close/>
                </a:path>
              </a:pathLst>
            </a:custGeom>
            <a:blipFill>
              <a:blip r:embed="rId5">
                <a:alphaModFix amt="18240"/>
                <a:extLst>
                  <a:ext uri="{96DAC541-7B7A-43D3-8B79-37D633B846F1}">
                    <asvg:svgBlip xmlns:asvg="http://schemas.microsoft.com/office/drawing/2016/SVG/main" r:embed="rId6"/>
                  </a:ext>
                </a:extLst>
              </a:blip>
              <a:stretch>
                <a:fillRect/>
              </a:stretch>
            </a:blipFill>
            <a:ln cap="sq">
              <a:noFill/>
              <a:prstDash val="solid"/>
              <a:miter/>
            </a:ln>
          </p:spPr>
        </p:sp>
        <p:sp>
          <p:nvSpPr>
            <p:cNvPr id="29" name="Freeform 29">
              <a:extLst>
                <a:ext uri="{FF2B5EF4-FFF2-40B4-BE49-F238E27FC236}">
                  <a16:creationId xmlns:a16="http://schemas.microsoft.com/office/drawing/2014/main" id="{828DE544-6931-8CB9-9681-3DA6E90EE5B2}"/>
                </a:ext>
              </a:extLst>
            </p:cNvPr>
            <p:cNvSpPr/>
            <p:nvPr/>
          </p:nvSpPr>
          <p:spPr>
            <a:xfrm rot="5400000">
              <a:off x="288807" y="-49174"/>
              <a:ext cx="569446" cy="667794"/>
            </a:xfrm>
            <a:custGeom>
              <a:avLst/>
              <a:gdLst/>
              <a:ahLst/>
              <a:cxnLst/>
              <a:rect l="l" t="t" r="r" b="b"/>
              <a:pathLst>
                <a:path w="569446" h="667794">
                  <a:moveTo>
                    <a:pt x="0" y="0"/>
                  </a:moveTo>
                  <a:lnTo>
                    <a:pt x="569446" y="0"/>
                  </a:lnTo>
                  <a:lnTo>
                    <a:pt x="569446" y="667794"/>
                  </a:lnTo>
                  <a:lnTo>
                    <a:pt x="0" y="667794"/>
                  </a:lnTo>
                  <a:lnTo>
                    <a:pt x="0" y="0"/>
                  </a:lnTo>
                  <a:close/>
                </a:path>
              </a:pathLst>
            </a:custGeom>
            <a:blipFill>
              <a:blip r:embed="rId5">
                <a:alphaModFix amt="18240"/>
                <a:extLst>
                  <a:ext uri="{96DAC541-7B7A-43D3-8B79-37D633B846F1}">
                    <asvg:svgBlip xmlns:asvg="http://schemas.microsoft.com/office/drawing/2016/SVG/main" r:embed="rId6"/>
                  </a:ext>
                </a:extLst>
              </a:blip>
              <a:stretch>
                <a:fillRect/>
              </a:stretch>
            </a:blipFill>
            <a:ln cap="sq">
              <a:noFill/>
              <a:prstDash val="solid"/>
              <a:miter/>
            </a:ln>
          </p:spPr>
        </p:sp>
      </p:grpSp>
      <p:grpSp>
        <p:nvGrpSpPr>
          <p:cNvPr id="30" name="Group 30">
            <a:extLst>
              <a:ext uri="{FF2B5EF4-FFF2-40B4-BE49-F238E27FC236}">
                <a16:creationId xmlns:a16="http://schemas.microsoft.com/office/drawing/2014/main" id="{6377A2FA-828A-EC97-F452-21D30904FDB4}"/>
              </a:ext>
            </a:extLst>
          </p:cNvPr>
          <p:cNvGrpSpPr/>
          <p:nvPr/>
        </p:nvGrpSpPr>
        <p:grpSpPr>
          <a:xfrm>
            <a:off x="0" y="0"/>
            <a:ext cx="7620000" cy="1875664"/>
            <a:chOff x="0" y="0"/>
            <a:chExt cx="635000" cy="298981"/>
          </a:xfrm>
        </p:grpSpPr>
        <p:sp>
          <p:nvSpPr>
            <p:cNvPr id="31" name="Freeform 31">
              <a:extLst>
                <a:ext uri="{FF2B5EF4-FFF2-40B4-BE49-F238E27FC236}">
                  <a16:creationId xmlns:a16="http://schemas.microsoft.com/office/drawing/2014/main" id="{AA76AB27-601F-967F-DB99-CAFD5E1D1E02}"/>
                </a:ext>
              </a:extLst>
            </p:cNvPr>
            <p:cNvSpPr/>
            <p:nvPr/>
          </p:nvSpPr>
          <p:spPr>
            <a:xfrm>
              <a:off x="0" y="0"/>
              <a:ext cx="635000" cy="298981"/>
            </a:xfrm>
            <a:custGeom>
              <a:avLst/>
              <a:gdLst/>
              <a:ahLst/>
              <a:cxnLst/>
              <a:rect l="l" t="t" r="r" b="b"/>
              <a:pathLst>
                <a:path w="635000" h="298981">
                  <a:moveTo>
                    <a:pt x="635000" y="0"/>
                  </a:moveTo>
                  <a:lnTo>
                    <a:pt x="635000" y="184681"/>
                  </a:lnTo>
                  <a:lnTo>
                    <a:pt x="317500" y="298981"/>
                  </a:lnTo>
                  <a:lnTo>
                    <a:pt x="0" y="184681"/>
                  </a:lnTo>
                  <a:lnTo>
                    <a:pt x="0" y="0"/>
                  </a:lnTo>
                  <a:lnTo>
                    <a:pt x="635000" y="0"/>
                  </a:lnTo>
                  <a:close/>
                </a:path>
              </a:pathLst>
            </a:custGeom>
            <a:solidFill>
              <a:srgbClr val="0A6354"/>
            </a:solidFill>
            <a:ln cap="sq">
              <a:noFill/>
              <a:prstDash val="solid"/>
              <a:miter/>
            </a:ln>
          </p:spPr>
        </p:sp>
        <p:sp>
          <p:nvSpPr>
            <p:cNvPr id="32" name="TextBox 32">
              <a:extLst>
                <a:ext uri="{FF2B5EF4-FFF2-40B4-BE49-F238E27FC236}">
                  <a16:creationId xmlns:a16="http://schemas.microsoft.com/office/drawing/2014/main" id="{5D1D6EB1-27B4-28AF-F860-2B49B726EB95}"/>
                </a:ext>
              </a:extLst>
            </p:cNvPr>
            <p:cNvSpPr txBox="1"/>
            <p:nvPr/>
          </p:nvSpPr>
          <p:spPr>
            <a:xfrm>
              <a:off x="0" y="-47625"/>
              <a:ext cx="635000" cy="232306"/>
            </a:xfrm>
            <a:prstGeom prst="rect">
              <a:avLst/>
            </a:prstGeom>
          </p:spPr>
          <p:txBody>
            <a:bodyPr lIns="50800" tIns="50800" rIns="50800" bIns="50800" rtlCol="0" anchor="ctr"/>
            <a:lstStyle/>
            <a:p>
              <a:pPr marL="0" lvl="0" indent="0" algn="ctr">
                <a:lnSpc>
                  <a:spcPts val="2240"/>
                </a:lnSpc>
                <a:spcBef>
                  <a:spcPct val="0"/>
                </a:spcBef>
              </a:pPr>
              <a:endParaRPr sz="3600"/>
            </a:p>
          </p:txBody>
        </p:sp>
      </p:grpSp>
      <p:grpSp>
        <p:nvGrpSpPr>
          <p:cNvPr id="33" name="Group 33">
            <a:extLst>
              <a:ext uri="{FF2B5EF4-FFF2-40B4-BE49-F238E27FC236}">
                <a16:creationId xmlns:a16="http://schemas.microsoft.com/office/drawing/2014/main" id="{205B6B72-C20E-7FC2-68AF-250E94B8DC22}"/>
              </a:ext>
            </a:extLst>
          </p:cNvPr>
          <p:cNvGrpSpPr/>
          <p:nvPr/>
        </p:nvGrpSpPr>
        <p:grpSpPr>
          <a:xfrm>
            <a:off x="1318846" y="2514600"/>
            <a:ext cx="3972690" cy="781050"/>
            <a:chOff x="0" y="0"/>
            <a:chExt cx="1192565" cy="277707"/>
          </a:xfrm>
        </p:grpSpPr>
        <p:sp>
          <p:nvSpPr>
            <p:cNvPr id="34" name="Freeform 34">
              <a:extLst>
                <a:ext uri="{FF2B5EF4-FFF2-40B4-BE49-F238E27FC236}">
                  <a16:creationId xmlns:a16="http://schemas.microsoft.com/office/drawing/2014/main" id="{A5DF24FC-CC4C-A338-C374-CBECCB1FDE24}"/>
                </a:ext>
              </a:extLst>
            </p:cNvPr>
            <p:cNvSpPr/>
            <p:nvPr/>
          </p:nvSpPr>
          <p:spPr>
            <a:xfrm>
              <a:off x="0" y="0"/>
              <a:ext cx="1192565" cy="277707"/>
            </a:xfrm>
            <a:custGeom>
              <a:avLst/>
              <a:gdLst/>
              <a:ahLst/>
              <a:cxnLst/>
              <a:rect l="l" t="t" r="r" b="b"/>
              <a:pathLst>
                <a:path w="1192565" h="277707">
                  <a:moveTo>
                    <a:pt x="46164" y="0"/>
                  </a:moveTo>
                  <a:lnTo>
                    <a:pt x="1146401" y="0"/>
                  </a:lnTo>
                  <a:cubicBezTo>
                    <a:pt x="1158644" y="0"/>
                    <a:pt x="1170386" y="4864"/>
                    <a:pt x="1179043" y="13521"/>
                  </a:cubicBezTo>
                  <a:cubicBezTo>
                    <a:pt x="1187701" y="22179"/>
                    <a:pt x="1192565" y="33921"/>
                    <a:pt x="1192565" y="46164"/>
                  </a:cubicBezTo>
                  <a:lnTo>
                    <a:pt x="1192565" y="231543"/>
                  </a:lnTo>
                  <a:cubicBezTo>
                    <a:pt x="1192565" y="257038"/>
                    <a:pt x="1171896" y="277707"/>
                    <a:pt x="1146401" y="277707"/>
                  </a:cubicBezTo>
                  <a:lnTo>
                    <a:pt x="46164" y="277707"/>
                  </a:lnTo>
                  <a:cubicBezTo>
                    <a:pt x="33921" y="277707"/>
                    <a:pt x="22179" y="272843"/>
                    <a:pt x="13521" y="264186"/>
                  </a:cubicBezTo>
                  <a:cubicBezTo>
                    <a:pt x="4864" y="255528"/>
                    <a:pt x="0" y="243786"/>
                    <a:pt x="0" y="231543"/>
                  </a:cubicBezTo>
                  <a:lnTo>
                    <a:pt x="0" y="46164"/>
                  </a:lnTo>
                  <a:cubicBezTo>
                    <a:pt x="0" y="33921"/>
                    <a:pt x="4864" y="22179"/>
                    <a:pt x="13521" y="13521"/>
                  </a:cubicBezTo>
                  <a:cubicBezTo>
                    <a:pt x="22179" y="4864"/>
                    <a:pt x="33921" y="0"/>
                    <a:pt x="46164" y="0"/>
                  </a:cubicBezTo>
                  <a:close/>
                </a:path>
              </a:pathLst>
            </a:custGeom>
            <a:solidFill>
              <a:srgbClr val="0A6354"/>
            </a:solidFill>
          </p:spPr>
        </p:sp>
        <p:sp>
          <p:nvSpPr>
            <p:cNvPr id="35" name="TextBox 35">
              <a:extLst>
                <a:ext uri="{FF2B5EF4-FFF2-40B4-BE49-F238E27FC236}">
                  <a16:creationId xmlns:a16="http://schemas.microsoft.com/office/drawing/2014/main" id="{107E477A-E5CF-8CED-4B0D-3E61D5198EF7}"/>
                </a:ext>
              </a:extLst>
            </p:cNvPr>
            <p:cNvSpPr txBox="1"/>
            <p:nvPr/>
          </p:nvSpPr>
          <p:spPr>
            <a:xfrm>
              <a:off x="0" y="-47625"/>
              <a:ext cx="1192565" cy="325332"/>
            </a:xfrm>
            <a:prstGeom prst="rect">
              <a:avLst/>
            </a:prstGeom>
          </p:spPr>
          <p:txBody>
            <a:bodyPr lIns="50800" tIns="50800" rIns="50800" bIns="50800" rtlCol="0" anchor="ctr"/>
            <a:lstStyle/>
            <a:p>
              <a:pPr algn="ctr">
                <a:lnSpc>
                  <a:spcPts val="2240"/>
                </a:lnSpc>
              </a:pPr>
              <a:endParaRPr>
                <a:latin typeface="Arial" panose="020B0604020202020204" pitchFamily="34" charset="0"/>
                <a:cs typeface="Arial" panose="020B0604020202020204" pitchFamily="34" charset="0"/>
              </a:endParaRPr>
            </a:p>
          </p:txBody>
        </p:sp>
      </p:grpSp>
      <p:grpSp>
        <p:nvGrpSpPr>
          <p:cNvPr id="42" name="Group 42">
            <a:extLst>
              <a:ext uri="{FF2B5EF4-FFF2-40B4-BE49-F238E27FC236}">
                <a16:creationId xmlns:a16="http://schemas.microsoft.com/office/drawing/2014/main" id="{C94E93E9-209C-FA27-F748-67368B8D2D5F}"/>
              </a:ext>
            </a:extLst>
          </p:cNvPr>
          <p:cNvGrpSpPr/>
          <p:nvPr/>
        </p:nvGrpSpPr>
        <p:grpSpPr>
          <a:xfrm>
            <a:off x="1309236" y="13693344"/>
            <a:ext cx="3354088" cy="781050"/>
            <a:chOff x="0" y="0"/>
            <a:chExt cx="1192565" cy="277707"/>
          </a:xfrm>
        </p:grpSpPr>
        <p:sp>
          <p:nvSpPr>
            <p:cNvPr id="43" name="Freeform 43">
              <a:extLst>
                <a:ext uri="{FF2B5EF4-FFF2-40B4-BE49-F238E27FC236}">
                  <a16:creationId xmlns:a16="http://schemas.microsoft.com/office/drawing/2014/main" id="{06B70549-2A60-5DB1-EDAB-0067E09E9501}"/>
                </a:ext>
              </a:extLst>
            </p:cNvPr>
            <p:cNvSpPr/>
            <p:nvPr/>
          </p:nvSpPr>
          <p:spPr>
            <a:xfrm>
              <a:off x="0" y="0"/>
              <a:ext cx="1192565" cy="277707"/>
            </a:xfrm>
            <a:custGeom>
              <a:avLst/>
              <a:gdLst/>
              <a:ahLst/>
              <a:cxnLst/>
              <a:rect l="l" t="t" r="r" b="b"/>
              <a:pathLst>
                <a:path w="1192565" h="277707">
                  <a:moveTo>
                    <a:pt x="46164" y="0"/>
                  </a:moveTo>
                  <a:lnTo>
                    <a:pt x="1146401" y="0"/>
                  </a:lnTo>
                  <a:cubicBezTo>
                    <a:pt x="1158644" y="0"/>
                    <a:pt x="1170386" y="4864"/>
                    <a:pt x="1179043" y="13521"/>
                  </a:cubicBezTo>
                  <a:cubicBezTo>
                    <a:pt x="1187701" y="22179"/>
                    <a:pt x="1192565" y="33921"/>
                    <a:pt x="1192565" y="46164"/>
                  </a:cubicBezTo>
                  <a:lnTo>
                    <a:pt x="1192565" y="231543"/>
                  </a:lnTo>
                  <a:cubicBezTo>
                    <a:pt x="1192565" y="257038"/>
                    <a:pt x="1171896" y="277707"/>
                    <a:pt x="1146401" y="277707"/>
                  </a:cubicBezTo>
                  <a:lnTo>
                    <a:pt x="46164" y="277707"/>
                  </a:lnTo>
                  <a:cubicBezTo>
                    <a:pt x="33921" y="277707"/>
                    <a:pt x="22179" y="272843"/>
                    <a:pt x="13521" y="264186"/>
                  </a:cubicBezTo>
                  <a:cubicBezTo>
                    <a:pt x="4864" y="255528"/>
                    <a:pt x="0" y="243786"/>
                    <a:pt x="0" y="231543"/>
                  </a:cubicBezTo>
                  <a:lnTo>
                    <a:pt x="0" y="46164"/>
                  </a:lnTo>
                  <a:cubicBezTo>
                    <a:pt x="0" y="33921"/>
                    <a:pt x="4864" y="22179"/>
                    <a:pt x="13521" y="13521"/>
                  </a:cubicBezTo>
                  <a:cubicBezTo>
                    <a:pt x="22179" y="4864"/>
                    <a:pt x="33921" y="0"/>
                    <a:pt x="46164" y="0"/>
                  </a:cubicBezTo>
                  <a:close/>
                </a:path>
              </a:pathLst>
            </a:custGeom>
            <a:solidFill>
              <a:srgbClr val="0A6354"/>
            </a:solidFill>
            <a:ln cap="sq">
              <a:noFill/>
              <a:prstDash val="solid"/>
              <a:miter/>
            </a:ln>
          </p:spPr>
        </p:sp>
        <p:sp>
          <p:nvSpPr>
            <p:cNvPr id="44" name="TextBox 44">
              <a:extLst>
                <a:ext uri="{FF2B5EF4-FFF2-40B4-BE49-F238E27FC236}">
                  <a16:creationId xmlns:a16="http://schemas.microsoft.com/office/drawing/2014/main" id="{549C0462-1AB4-E57C-7A48-30D66CF3B183}"/>
                </a:ext>
              </a:extLst>
            </p:cNvPr>
            <p:cNvSpPr txBox="1"/>
            <p:nvPr/>
          </p:nvSpPr>
          <p:spPr>
            <a:xfrm>
              <a:off x="0" y="-47625"/>
              <a:ext cx="1192565" cy="325332"/>
            </a:xfrm>
            <a:prstGeom prst="rect">
              <a:avLst/>
            </a:prstGeom>
          </p:spPr>
          <p:txBody>
            <a:bodyPr lIns="50800" tIns="50800" rIns="50800" bIns="50800" rtlCol="0" anchor="ctr"/>
            <a:lstStyle/>
            <a:p>
              <a:pPr marL="0" lvl="0" indent="0" algn="ctr">
                <a:lnSpc>
                  <a:spcPts val="2240"/>
                </a:lnSpc>
                <a:spcBef>
                  <a:spcPct val="0"/>
                </a:spcBef>
              </a:pPr>
              <a:endParaRPr>
                <a:latin typeface="Arial" panose="020B0604020202020204" pitchFamily="34" charset="0"/>
                <a:cs typeface="Arial" panose="020B0604020202020204" pitchFamily="34" charset="0"/>
              </a:endParaRPr>
            </a:p>
          </p:txBody>
        </p:sp>
      </p:grpSp>
      <p:grpSp>
        <p:nvGrpSpPr>
          <p:cNvPr id="45" name="Group 45">
            <a:extLst>
              <a:ext uri="{FF2B5EF4-FFF2-40B4-BE49-F238E27FC236}">
                <a16:creationId xmlns:a16="http://schemas.microsoft.com/office/drawing/2014/main" id="{89B0215E-84A2-5BF1-A173-89D4AFB98022}"/>
              </a:ext>
            </a:extLst>
          </p:cNvPr>
          <p:cNvGrpSpPr/>
          <p:nvPr/>
        </p:nvGrpSpPr>
        <p:grpSpPr>
          <a:xfrm>
            <a:off x="1332052" y="14927213"/>
            <a:ext cx="3631650" cy="951572"/>
            <a:chOff x="0" y="0"/>
            <a:chExt cx="1291253" cy="338337"/>
          </a:xfrm>
        </p:grpSpPr>
        <p:sp>
          <p:nvSpPr>
            <p:cNvPr id="46" name="Freeform 46">
              <a:extLst>
                <a:ext uri="{FF2B5EF4-FFF2-40B4-BE49-F238E27FC236}">
                  <a16:creationId xmlns:a16="http://schemas.microsoft.com/office/drawing/2014/main" id="{5C707E2A-A259-4BFE-FD9D-81E4880693AC}"/>
                </a:ext>
              </a:extLst>
            </p:cNvPr>
            <p:cNvSpPr/>
            <p:nvPr/>
          </p:nvSpPr>
          <p:spPr>
            <a:xfrm>
              <a:off x="0" y="0"/>
              <a:ext cx="1291253" cy="338337"/>
            </a:xfrm>
            <a:custGeom>
              <a:avLst/>
              <a:gdLst/>
              <a:ahLst/>
              <a:cxnLst/>
              <a:rect l="l" t="t" r="r" b="b"/>
              <a:pathLst>
                <a:path w="1291253" h="338337">
                  <a:moveTo>
                    <a:pt x="42636" y="0"/>
                  </a:moveTo>
                  <a:lnTo>
                    <a:pt x="1248617" y="0"/>
                  </a:lnTo>
                  <a:cubicBezTo>
                    <a:pt x="1272165" y="0"/>
                    <a:pt x="1291253" y="19089"/>
                    <a:pt x="1291253" y="42636"/>
                  </a:cubicBezTo>
                  <a:lnTo>
                    <a:pt x="1291253" y="295701"/>
                  </a:lnTo>
                  <a:cubicBezTo>
                    <a:pt x="1291253" y="307009"/>
                    <a:pt x="1286761" y="317853"/>
                    <a:pt x="1278766" y="325849"/>
                  </a:cubicBezTo>
                  <a:cubicBezTo>
                    <a:pt x="1270770" y="333845"/>
                    <a:pt x="1259925" y="338337"/>
                    <a:pt x="1248617" y="338337"/>
                  </a:cubicBezTo>
                  <a:lnTo>
                    <a:pt x="42636" y="338337"/>
                  </a:lnTo>
                  <a:cubicBezTo>
                    <a:pt x="31328" y="338337"/>
                    <a:pt x="20484" y="333845"/>
                    <a:pt x="12488" y="325849"/>
                  </a:cubicBezTo>
                  <a:cubicBezTo>
                    <a:pt x="4492" y="317853"/>
                    <a:pt x="0" y="307009"/>
                    <a:pt x="0" y="295701"/>
                  </a:cubicBezTo>
                  <a:lnTo>
                    <a:pt x="0" y="42636"/>
                  </a:lnTo>
                  <a:cubicBezTo>
                    <a:pt x="0" y="31328"/>
                    <a:pt x="4492" y="20484"/>
                    <a:pt x="12488" y="12488"/>
                  </a:cubicBezTo>
                  <a:cubicBezTo>
                    <a:pt x="20484" y="4492"/>
                    <a:pt x="31328" y="0"/>
                    <a:pt x="42636" y="0"/>
                  </a:cubicBezTo>
                  <a:close/>
                </a:path>
              </a:pathLst>
            </a:custGeom>
            <a:solidFill>
              <a:srgbClr val="0A6354"/>
            </a:solidFill>
            <a:ln cap="sq">
              <a:noFill/>
              <a:prstDash val="solid"/>
              <a:miter/>
            </a:ln>
          </p:spPr>
        </p:sp>
        <p:sp>
          <p:nvSpPr>
            <p:cNvPr id="47" name="TextBox 47">
              <a:extLst>
                <a:ext uri="{FF2B5EF4-FFF2-40B4-BE49-F238E27FC236}">
                  <a16:creationId xmlns:a16="http://schemas.microsoft.com/office/drawing/2014/main" id="{095F5F15-1203-9999-EA5E-A9B2E16CE968}"/>
                </a:ext>
              </a:extLst>
            </p:cNvPr>
            <p:cNvSpPr txBox="1"/>
            <p:nvPr/>
          </p:nvSpPr>
          <p:spPr>
            <a:xfrm>
              <a:off x="0" y="-47625"/>
              <a:ext cx="1291253" cy="385962"/>
            </a:xfrm>
            <a:prstGeom prst="rect">
              <a:avLst/>
            </a:prstGeom>
          </p:spPr>
          <p:txBody>
            <a:bodyPr lIns="50800" tIns="50800" rIns="50800" bIns="50800" rtlCol="0" anchor="ctr"/>
            <a:lstStyle/>
            <a:p>
              <a:pPr marL="0" lvl="0" indent="0" algn="ctr">
                <a:lnSpc>
                  <a:spcPts val="2240"/>
                </a:lnSpc>
                <a:spcBef>
                  <a:spcPct val="0"/>
                </a:spcBef>
              </a:pPr>
              <a:endParaRPr>
                <a:latin typeface="Arial" panose="020B0604020202020204" pitchFamily="34" charset="0"/>
                <a:cs typeface="Arial" panose="020B0604020202020204" pitchFamily="34" charset="0"/>
              </a:endParaRPr>
            </a:p>
          </p:txBody>
        </p:sp>
      </p:grpSp>
      <p:sp>
        <p:nvSpPr>
          <p:cNvPr id="68" name="TextBox 68">
            <a:extLst>
              <a:ext uri="{FF2B5EF4-FFF2-40B4-BE49-F238E27FC236}">
                <a16:creationId xmlns:a16="http://schemas.microsoft.com/office/drawing/2014/main" id="{C32AEB2A-E613-1909-5494-FA2CFA0CFAA0}"/>
              </a:ext>
            </a:extLst>
          </p:cNvPr>
          <p:cNvSpPr txBox="1"/>
          <p:nvPr/>
        </p:nvSpPr>
        <p:spPr>
          <a:xfrm>
            <a:off x="1503435" y="2728104"/>
            <a:ext cx="3723389" cy="346249"/>
          </a:xfrm>
          <a:prstGeom prst="rect">
            <a:avLst/>
          </a:prstGeom>
        </p:spPr>
        <p:txBody>
          <a:bodyPr wrap="square" lIns="0" tIns="0" rIns="0" bIns="0" rtlCol="0" anchor="t">
            <a:spAutoFit/>
          </a:bodyPr>
          <a:lstStyle/>
          <a:p>
            <a:pPr algn="l">
              <a:lnSpc>
                <a:spcPts val="2660"/>
              </a:lnSpc>
            </a:pPr>
            <a:r>
              <a:rPr lang="en-US" sz="1900" b="1" dirty="0" err="1">
                <a:solidFill>
                  <a:srgbClr val="FFFFFF"/>
                </a:solidFill>
                <a:latin typeface="Arial" panose="020B0604020202020204" pitchFamily="34" charset="0"/>
                <a:ea typeface="Montserrat Bold"/>
                <a:cs typeface="Arial" panose="020B0604020202020204" pitchFamily="34" charset="0"/>
                <a:sym typeface="Montserrat Bold"/>
              </a:rPr>
              <a:t>Thành</a:t>
            </a:r>
            <a:r>
              <a:rPr lang="en-US" sz="1900" b="1" dirty="0">
                <a:solidFill>
                  <a:srgbClr val="FFFFFF"/>
                </a:solidFill>
                <a:latin typeface="Arial" panose="020B0604020202020204" pitchFamily="34" charset="0"/>
                <a:ea typeface="Montserrat Bold"/>
                <a:cs typeface="Arial" panose="020B0604020202020204" pitchFamily="34" charset="0"/>
                <a:sym typeface="Montserrat Bold"/>
              </a:rPr>
              <a:t> </a:t>
            </a:r>
            <a:r>
              <a:rPr lang="en-US" sz="1900" b="1" dirty="0" err="1">
                <a:solidFill>
                  <a:srgbClr val="FFFFFF"/>
                </a:solidFill>
                <a:latin typeface="Arial" panose="020B0604020202020204" pitchFamily="34" charset="0"/>
                <a:ea typeface="Montserrat Bold"/>
                <a:cs typeface="Arial" panose="020B0604020202020204" pitchFamily="34" charset="0"/>
                <a:sym typeface="Montserrat Bold"/>
              </a:rPr>
              <a:t>phần</a:t>
            </a:r>
            <a:r>
              <a:rPr lang="en-US" sz="1900" b="1" dirty="0">
                <a:solidFill>
                  <a:srgbClr val="FFFFFF"/>
                </a:solidFill>
                <a:latin typeface="Arial" panose="020B0604020202020204" pitchFamily="34" charset="0"/>
                <a:ea typeface="Montserrat Bold"/>
                <a:cs typeface="Arial" panose="020B0604020202020204" pitchFamily="34" charset="0"/>
                <a:sym typeface="Montserrat Bold"/>
              </a:rPr>
              <a:t>, </a:t>
            </a:r>
            <a:r>
              <a:rPr lang="en-US" sz="1900" b="1" dirty="0" err="1">
                <a:solidFill>
                  <a:srgbClr val="FFFFFF"/>
                </a:solidFill>
                <a:latin typeface="Arial" panose="020B0604020202020204" pitchFamily="34" charset="0"/>
                <a:ea typeface="Montserrat Bold"/>
                <a:cs typeface="Arial" panose="020B0604020202020204" pitchFamily="34" charset="0"/>
                <a:sym typeface="Montserrat Bold"/>
              </a:rPr>
              <a:t>số</a:t>
            </a:r>
            <a:r>
              <a:rPr lang="en-US" sz="1900" b="1" dirty="0">
                <a:solidFill>
                  <a:srgbClr val="FFFFFF"/>
                </a:solidFill>
                <a:latin typeface="Arial" panose="020B0604020202020204" pitchFamily="34" charset="0"/>
                <a:ea typeface="Montserrat Bold"/>
                <a:cs typeface="Arial" panose="020B0604020202020204" pitchFamily="34" charset="0"/>
                <a:sym typeface="Montserrat Bold"/>
              </a:rPr>
              <a:t> </a:t>
            </a:r>
            <a:r>
              <a:rPr lang="en-US" sz="1900" b="1" dirty="0" err="1">
                <a:solidFill>
                  <a:srgbClr val="FFFFFF"/>
                </a:solidFill>
                <a:latin typeface="Arial" panose="020B0604020202020204" pitchFamily="34" charset="0"/>
                <a:ea typeface="Montserrat Bold"/>
                <a:cs typeface="Arial" panose="020B0604020202020204" pitchFamily="34" charset="0"/>
                <a:sym typeface="Montserrat Bold"/>
              </a:rPr>
              <a:t>lượng</a:t>
            </a:r>
            <a:r>
              <a:rPr lang="en-US" sz="1900" b="1" dirty="0">
                <a:solidFill>
                  <a:srgbClr val="FFFFFF"/>
                </a:solidFill>
                <a:latin typeface="Arial" panose="020B0604020202020204" pitchFamily="34" charset="0"/>
                <a:ea typeface="Montserrat Bold"/>
                <a:cs typeface="Arial" panose="020B0604020202020204" pitchFamily="34" charset="0"/>
                <a:sym typeface="Montserrat Bold"/>
              </a:rPr>
              <a:t> </a:t>
            </a:r>
            <a:r>
              <a:rPr lang="en-US" sz="1900" b="1" dirty="0" err="1">
                <a:solidFill>
                  <a:srgbClr val="FFFFFF"/>
                </a:solidFill>
                <a:latin typeface="Arial" panose="020B0604020202020204" pitchFamily="34" charset="0"/>
                <a:ea typeface="Montserrat Bold"/>
                <a:cs typeface="Arial" panose="020B0604020202020204" pitchFamily="34" charset="0"/>
                <a:sym typeface="Montserrat Bold"/>
              </a:rPr>
              <a:t>hồ</a:t>
            </a:r>
            <a:r>
              <a:rPr lang="en-US" sz="1900" b="1" dirty="0">
                <a:solidFill>
                  <a:srgbClr val="FFFFFF"/>
                </a:solidFill>
                <a:latin typeface="Arial" panose="020B0604020202020204" pitchFamily="34" charset="0"/>
                <a:ea typeface="Montserrat Bold"/>
                <a:cs typeface="Arial" panose="020B0604020202020204" pitchFamily="34" charset="0"/>
                <a:sym typeface="Montserrat Bold"/>
              </a:rPr>
              <a:t> </a:t>
            </a:r>
            <a:r>
              <a:rPr lang="en-US" sz="1900" b="1" dirty="0" err="1">
                <a:solidFill>
                  <a:srgbClr val="FFFFFF"/>
                </a:solidFill>
                <a:latin typeface="Arial" panose="020B0604020202020204" pitchFamily="34" charset="0"/>
                <a:ea typeface="Montserrat Bold"/>
                <a:cs typeface="Arial" panose="020B0604020202020204" pitchFamily="34" charset="0"/>
                <a:sym typeface="Montserrat Bold"/>
              </a:rPr>
              <a:t>sơ</a:t>
            </a:r>
            <a:endParaRPr lang="en-US" sz="1900" b="1" dirty="0">
              <a:solidFill>
                <a:srgbClr val="FFFFFF"/>
              </a:solidFill>
              <a:latin typeface="Arial" panose="020B0604020202020204" pitchFamily="34" charset="0"/>
              <a:ea typeface="Montserrat Bold"/>
              <a:cs typeface="Arial" panose="020B0604020202020204" pitchFamily="34" charset="0"/>
              <a:sym typeface="Montserrat Bold"/>
            </a:endParaRPr>
          </a:p>
        </p:txBody>
      </p:sp>
      <p:sp>
        <p:nvSpPr>
          <p:cNvPr id="69" name="TextBox 69">
            <a:extLst>
              <a:ext uri="{FF2B5EF4-FFF2-40B4-BE49-F238E27FC236}">
                <a16:creationId xmlns:a16="http://schemas.microsoft.com/office/drawing/2014/main" id="{E791BDC0-92BD-E0C1-5D42-B798A026EFD3}"/>
              </a:ext>
            </a:extLst>
          </p:cNvPr>
          <p:cNvSpPr txBox="1"/>
          <p:nvPr/>
        </p:nvSpPr>
        <p:spPr>
          <a:xfrm>
            <a:off x="457200" y="2271654"/>
            <a:ext cx="289392" cy="1098506"/>
          </a:xfrm>
          <a:prstGeom prst="rect">
            <a:avLst/>
          </a:prstGeom>
        </p:spPr>
        <p:txBody>
          <a:bodyPr lIns="0" tIns="0" rIns="0" bIns="0" rtlCol="0" anchor="t">
            <a:spAutoFit/>
          </a:bodyPr>
          <a:lstStyle/>
          <a:p>
            <a:pPr algn="l">
              <a:lnSpc>
                <a:spcPts val="9799"/>
              </a:lnSpc>
            </a:pPr>
            <a:r>
              <a:rPr lang="en-US" sz="5000" b="1" dirty="0">
                <a:solidFill>
                  <a:srgbClr val="0A6354"/>
                </a:solidFill>
                <a:latin typeface="Arial" panose="020B0604020202020204" pitchFamily="34" charset="0"/>
                <a:ea typeface="Montserrat Bold"/>
                <a:cs typeface="Arial" panose="020B0604020202020204" pitchFamily="34" charset="0"/>
                <a:sym typeface="Wingdings" panose="05000000000000000000" pitchFamily="2" charset="2"/>
              </a:rPr>
              <a:t></a:t>
            </a:r>
            <a:endParaRPr lang="en-US" sz="5000" b="1" dirty="0">
              <a:solidFill>
                <a:srgbClr val="0A6354"/>
              </a:solidFill>
              <a:latin typeface="Arial" panose="020B0604020202020204" pitchFamily="34" charset="0"/>
              <a:ea typeface="Montserrat Bold"/>
              <a:cs typeface="Arial" panose="020B0604020202020204" pitchFamily="34" charset="0"/>
              <a:sym typeface="Montserrat Bold"/>
            </a:endParaRPr>
          </a:p>
        </p:txBody>
      </p:sp>
      <p:sp>
        <p:nvSpPr>
          <p:cNvPr id="72" name="TextBox 72">
            <a:extLst>
              <a:ext uri="{FF2B5EF4-FFF2-40B4-BE49-F238E27FC236}">
                <a16:creationId xmlns:a16="http://schemas.microsoft.com/office/drawing/2014/main" id="{2C437E27-3A26-8062-5284-CE0E2DC8EB93}"/>
              </a:ext>
            </a:extLst>
          </p:cNvPr>
          <p:cNvSpPr txBox="1"/>
          <p:nvPr/>
        </p:nvSpPr>
        <p:spPr>
          <a:xfrm>
            <a:off x="304800" y="13258800"/>
            <a:ext cx="289392" cy="1147237"/>
          </a:xfrm>
          <a:prstGeom prst="rect">
            <a:avLst/>
          </a:prstGeom>
        </p:spPr>
        <p:txBody>
          <a:bodyPr lIns="0" tIns="0" rIns="0" bIns="0" rtlCol="0" anchor="t">
            <a:spAutoFit/>
          </a:bodyPr>
          <a:lstStyle/>
          <a:p>
            <a:pPr marL="0" lvl="0" indent="0" algn="l">
              <a:lnSpc>
                <a:spcPts val="9799"/>
              </a:lnSpc>
              <a:spcBef>
                <a:spcPct val="0"/>
              </a:spcBef>
            </a:pPr>
            <a:r>
              <a:rPr lang="en-US" sz="6999" b="1" u="none" strike="noStrike" dirty="0">
                <a:solidFill>
                  <a:srgbClr val="0A6354"/>
                </a:solidFill>
                <a:latin typeface="Arial" panose="020B0604020202020204" pitchFamily="34" charset="0"/>
                <a:ea typeface="Montserrat Bold"/>
                <a:cs typeface="Arial" panose="020B0604020202020204" pitchFamily="34" charset="0"/>
                <a:sym typeface="Wingdings" panose="05000000000000000000" pitchFamily="2" charset="2"/>
              </a:rPr>
              <a:t></a:t>
            </a:r>
            <a:endParaRPr lang="en-US" sz="6999" b="1" u="none" strike="noStrike" dirty="0">
              <a:solidFill>
                <a:srgbClr val="0A6354"/>
              </a:solidFill>
              <a:latin typeface="Arial" panose="020B0604020202020204" pitchFamily="34" charset="0"/>
              <a:ea typeface="Montserrat Bold"/>
              <a:cs typeface="Arial" panose="020B0604020202020204" pitchFamily="34" charset="0"/>
              <a:sym typeface="Montserrat Bold"/>
            </a:endParaRPr>
          </a:p>
        </p:txBody>
      </p:sp>
      <p:sp>
        <p:nvSpPr>
          <p:cNvPr id="73" name="TextBox 73">
            <a:extLst>
              <a:ext uri="{FF2B5EF4-FFF2-40B4-BE49-F238E27FC236}">
                <a16:creationId xmlns:a16="http://schemas.microsoft.com/office/drawing/2014/main" id="{E0A3D0AA-D5E4-ADA5-B5D1-1E5E42816F9D}"/>
              </a:ext>
            </a:extLst>
          </p:cNvPr>
          <p:cNvSpPr txBox="1"/>
          <p:nvPr/>
        </p:nvSpPr>
        <p:spPr>
          <a:xfrm>
            <a:off x="1141260" y="3446103"/>
            <a:ext cx="5466318" cy="10002738"/>
          </a:xfrm>
          <a:prstGeom prst="rect">
            <a:avLst/>
          </a:prstGeom>
        </p:spPr>
        <p:txBody>
          <a:bodyPr wrap="square" lIns="0" tIns="0" rIns="0" bIns="0" rtlCol="0" anchor="t">
            <a:spAutoFit/>
          </a:bodyPr>
          <a:lstStyle/>
          <a:p>
            <a:pPr algn="just">
              <a:spcBef>
                <a:spcPts val="400"/>
              </a:spcBef>
            </a:pPr>
            <a:r>
              <a:rPr lang="vi-VN" sz="1600" b="1" dirty="0">
                <a:solidFill>
                  <a:schemeClr val="accent6">
                    <a:lumMod val="50000"/>
                  </a:schemeClr>
                </a:solidFill>
                <a:latin typeface="Arial" panose="020B0604020202020204" pitchFamily="34" charset="0"/>
                <a:ea typeface="Poppins"/>
                <a:cs typeface="Arial" panose="020B0604020202020204" pitchFamily="34" charset="0"/>
                <a:sym typeface="Poppins"/>
              </a:rPr>
              <a:t>Thành phần hồ sơ</a:t>
            </a:r>
            <a:r>
              <a:rPr lang="en-US" sz="1600" b="1" dirty="0">
                <a:solidFill>
                  <a:schemeClr val="accent6">
                    <a:lumMod val="50000"/>
                  </a:schemeClr>
                </a:solidFill>
                <a:latin typeface="Arial" panose="020B0604020202020204" pitchFamily="34" charset="0"/>
                <a:ea typeface="Poppins"/>
                <a:cs typeface="Arial" panose="020B0604020202020204" pitchFamily="34" charset="0"/>
                <a:sym typeface="Poppins"/>
              </a:rPr>
              <a:t>:</a:t>
            </a:r>
          </a:p>
          <a:p>
            <a:pPr algn="just">
              <a:spcBef>
                <a:spcPts val="400"/>
              </a:spcBef>
            </a:pPr>
            <a:r>
              <a:rPr lang="vi-VN" sz="1600" spc="-30" dirty="0">
                <a:solidFill>
                  <a:schemeClr val="accent6">
                    <a:lumMod val="50000"/>
                  </a:schemeClr>
                </a:solidFill>
                <a:latin typeface="Arial" panose="020B0604020202020204" pitchFamily="34" charset="0"/>
                <a:ea typeface="Poppins"/>
                <a:cs typeface="Arial" panose="020B0604020202020204" pitchFamily="34" charset="0"/>
                <a:sym typeface="Poppins"/>
              </a:rPr>
              <a:t> </a:t>
            </a:r>
            <a:r>
              <a:rPr lang="en-GB" sz="1600" spc="-30" dirty="0">
                <a:solidFill>
                  <a:schemeClr val="accent6">
                    <a:lumMod val="50000"/>
                  </a:schemeClr>
                </a:solidFill>
                <a:latin typeface="Arial" panose="020B0604020202020204" pitchFamily="34" charset="0"/>
                <a:cs typeface="Arial" panose="020B0604020202020204" pitchFamily="34" charset="0"/>
              </a:rPr>
              <a:t>(1) </a:t>
            </a:r>
            <a:r>
              <a:rPr lang="en-GB" sz="1600" spc="-30" dirty="0" err="1">
                <a:solidFill>
                  <a:schemeClr val="accent6">
                    <a:lumMod val="50000"/>
                  </a:schemeClr>
                </a:solidFill>
                <a:latin typeface="Arial" panose="020B0604020202020204" pitchFamily="34" charset="0"/>
                <a:cs typeface="Arial" panose="020B0604020202020204" pitchFamily="34" charset="0"/>
              </a:rPr>
              <a:t>Hồ</a:t>
            </a:r>
            <a:r>
              <a:rPr lang="en-GB" sz="1600" spc="-30" dirty="0">
                <a:solidFill>
                  <a:schemeClr val="accent6">
                    <a:lumMod val="50000"/>
                  </a:schemeClr>
                </a:solidFill>
                <a:latin typeface="Arial" panose="020B0604020202020204" pitchFamily="34" charset="0"/>
                <a:cs typeface="Arial" panose="020B0604020202020204" pitchFamily="34" charset="0"/>
              </a:rPr>
              <a:t> </a:t>
            </a:r>
            <a:r>
              <a:rPr lang="en-GB" sz="1600" spc="-30" dirty="0" err="1">
                <a:solidFill>
                  <a:schemeClr val="accent6">
                    <a:lumMod val="50000"/>
                  </a:schemeClr>
                </a:solidFill>
                <a:latin typeface="Arial" panose="020B0604020202020204" pitchFamily="34" charset="0"/>
                <a:cs typeface="Arial" panose="020B0604020202020204" pitchFamily="34" charset="0"/>
              </a:rPr>
              <a:t>sơ</a:t>
            </a:r>
            <a:r>
              <a:rPr lang="en-GB" sz="1600" spc="-30" dirty="0">
                <a:solidFill>
                  <a:schemeClr val="accent6">
                    <a:lumMod val="50000"/>
                  </a:schemeClr>
                </a:solidFill>
                <a:latin typeface="Arial" panose="020B0604020202020204" pitchFamily="34" charset="0"/>
                <a:cs typeface="Arial" panose="020B0604020202020204" pitchFamily="34" charset="0"/>
              </a:rPr>
              <a:t> </a:t>
            </a:r>
            <a:r>
              <a:rPr lang="en-GB" sz="1600" spc="-30" dirty="0" err="1">
                <a:solidFill>
                  <a:schemeClr val="accent6">
                    <a:lumMod val="50000"/>
                  </a:schemeClr>
                </a:solidFill>
                <a:latin typeface="Arial" panose="020B0604020202020204" pitchFamily="34" charset="0"/>
                <a:cs typeface="Arial" panose="020B0604020202020204" pitchFamily="34" charset="0"/>
              </a:rPr>
              <a:t>trình</a:t>
            </a:r>
            <a:r>
              <a:rPr lang="en-GB" sz="1600" spc="-30" dirty="0">
                <a:solidFill>
                  <a:schemeClr val="accent6">
                    <a:lumMod val="50000"/>
                  </a:schemeClr>
                </a:solidFill>
                <a:latin typeface="Arial" panose="020B0604020202020204" pitchFamily="34" charset="0"/>
                <a:cs typeface="Arial" panose="020B0604020202020204" pitchFamily="34" charset="0"/>
              </a:rPr>
              <a:t> </a:t>
            </a:r>
            <a:r>
              <a:rPr lang="en-GB" sz="1600" spc="-30" dirty="0" err="1">
                <a:solidFill>
                  <a:schemeClr val="accent6">
                    <a:lumMod val="50000"/>
                  </a:schemeClr>
                </a:solidFill>
                <a:latin typeface="Arial" panose="020B0604020202020204" pitchFamily="34" charset="0"/>
                <a:cs typeface="Arial" panose="020B0604020202020204" pitchFamily="34" charset="0"/>
              </a:rPr>
              <a:t>thẩm</a:t>
            </a:r>
            <a:r>
              <a:rPr lang="en-GB" sz="1600" spc="-30" dirty="0">
                <a:solidFill>
                  <a:schemeClr val="accent6">
                    <a:lumMod val="50000"/>
                  </a:schemeClr>
                </a:solidFill>
                <a:latin typeface="Arial" panose="020B0604020202020204" pitchFamily="34" charset="0"/>
                <a:cs typeface="Arial" panose="020B0604020202020204" pitchFamily="34" charset="0"/>
              </a:rPr>
              <a:t> </a:t>
            </a:r>
            <a:r>
              <a:rPr lang="en-GB" sz="1600" spc="-30" dirty="0" err="1">
                <a:solidFill>
                  <a:schemeClr val="accent6">
                    <a:lumMod val="50000"/>
                  </a:schemeClr>
                </a:solidFill>
                <a:latin typeface="Arial" panose="020B0604020202020204" pitchFamily="34" charset="0"/>
                <a:cs typeface="Arial" panose="020B0604020202020204" pitchFamily="34" charset="0"/>
              </a:rPr>
              <a:t>định</a:t>
            </a:r>
            <a:r>
              <a:rPr lang="en-GB" sz="1600" spc="-30" dirty="0">
                <a:solidFill>
                  <a:schemeClr val="accent6">
                    <a:lumMod val="50000"/>
                  </a:schemeClr>
                </a:solidFill>
                <a:latin typeface="Arial" panose="020B0604020202020204" pitchFamily="34" charset="0"/>
                <a:cs typeface="Arial" panose="020B0604020202020204" pitchFamily="34" charset="0"/>
              </a:rPr>
              <a:t> </a:t>
            </a:r>
            <a:r>
              <a:rPr lang="en-GB" sz="1600" spc="-30" dirty="0" err="1">
                <a:solidFill>
                  <a:schemeClr val="accent6">
                    <a:lumMod val="50000"/>
                  </a:schemeClr>
                </a:solidFill>
                <a:latin typeface="Arial" panose="020B0604020202020204" pitchFamily="34" charset="0"/>
                <a:cs typeface="Arial" panose="020B0604020202020204" pitchFamily="34" charset="0"/>
              </a:rPr>
              <a:t>dự</a:t>
            </a:r>
            <a:r>
              <a:rPr lang="en-GB" sz="1600" spc="-30" dirty="0">
                <a:solidFill>
                  <a:schemeClr val="accent6">
                    <a:lumMod val="50000"/>
                  </a:schemeClr>
                </a:solidFill>
                <a:latin typeface="Arial" panose="020B0604020202020204" pitchFamily="34" charset="0"/>
                <a:cs typeface="Arial" panose="020B0604020202020204" pitchFamily="34" charset="0"/>
              </a:rPr>
              <a:t> </a:t>
            </a:r>
            <a:r>
              <a:rPr lang="en-GB" sz="1600" spc="-30" dirty="0" err="1">
                <a:solidFill>
                  <a:schemeClr val="accent6">
                    <a:lumMod val="50000"/>
                  </a:schemeClr>
                </a:solidFill>
                <a:latin typeface="Arial" panose="020B0604020202020204" pitchFamily="34" charset="0"/>
                <a:cs typeface="Arial" panose="020B0604020202020204" pitchFamily="34" charset="0"/>
              </a:rPr>
              <a:t>án</a:t>
            </a:r>
            <a:r>
              <a:rPr lang="en-GB" sz="1600" spc="-30" dirty="0">
                <a:solidFill>
                  <a:schemeClr val="accent6">
                    <a:lumMod val="50000"/>
                  </a:schemeClr>
                </a:solidFill>
                <a:latin typeface="Arial" panose="020B0604020202020204" pitchFamily="34" charset="0"/>
                <a:cs typeface="Arial" panose="020B0604020202020204" pitchFamily="34" charset="0"/>
              </a:rPr>
              <a:t> </a:t>
            </a:r>
            <a:r>
              <a:rPr lang="en-GB" sz="1600" spc="-30" dirty="0" err="1">
                <a:solidFill>
                  <a:schemeClr val="accent6">
                    <a:lumMod val="50000"/>
                  </a:schemeClr>
                </a:solidFill>
                <a:latin typeface="Arial" panose="020B0604020202020204" pitchFamily="34" charset="0"/>
                <a:cs typeface="Arial" panose="020B0604020202020204" pitchFamily="34" charset="0"/>
              </a:rPr>
              <a:t>xây</a:t>
            </a:r>
            <a:r>
              <a:rPr lang="en-GB" sz="1600" spc="-30" dirty="0">
                <a:solidFill>
                  <a:schemeClr val="accent6">
                    <a:lumMod val="50000"/>
                  </a:schemeClr>
                </a:solidFill>
                <a:latin typeface="Arial" panose="020B0604020202020204" pitchFamily="34" charset="0"/>
                <a:cs typeface="Arial" panose="020B0604020202020204" pitchFamily="34" charset="0"/>
              </a:rPr>
              <a:t> </a:t>
            </a:r>
            <a:r>
              <a:rPr lang="en-GB" sz="1600" spc="-30" dirty="0" err="1">
                <a:solidFill>
                  <a:schemeClr val="accent6">
                    <a:lumMod val="50000"/>
                  </a:schemeClr>
                </a:solidFill>
                <a:latin typeface="Arial" panose="020B0604020202020204" pitchFamily="34" charset="0"/>
                <a:cs typeface="Arial" panose="020B0604020202020204" pitchFamily="34" charset="0"/>
              </a:rPr>
              <a:t>dựng</a:t>
            </a:r>
            <a:r>
              <a:rPr lang="en-GB" sz="1600" spc="-30" dirty="0">
                <a:solidFill>
                  <a:schemeClr val="accent6">
                    <a:lumMod val="50000"/>
                  </a:schemeClr>
                </a:solidFill>
                <a:latin typeface="Arial" panose="020B0604020202020204" pitchFamily="34" charset="0"/>
                <a:cs typeface="Arial" panose="020B0604020202020204" pitchFamily="34" charset="0"/>
              </a:rPr>
              <a:t> </a:t>
            </a:r>
            <a:r>
              <a:rPr lang="en-GB" sz="1600" spc="-30" dirty="0" err="1">
                <a:solidFill>
                  <a:schemeClr val="accent6">
                    <a:lumMod val="50000"/>
                  </a:schemeClr>
                </a:solidFill>
                <a:latin typeface="Arial" panose="020B0604020202020204" pitchFamily="34" charset="0"/>
                <a:cs typeface="Arial" panose="020B0604020202020204" pitchFamily="34" charset="0"/>
              </a:rPr>
              <a:t>bảng</a:t>
            </a:r>
            <a:r>
              <a:rPr lang="en-GB" sz="1600" spc="-30" dirty="0">
                <a:solidFill>
                  <a:schemeClr val="accent6">
                    <a:lumMod val="50000"/>
                  </a:schemeClr>
                </a:solidFill>
                <a:latin typeface="Arial" panose="020B0604020202020204" pitchFamily="34" charset="0"/>
                <a:cs typeface="Arial" panose="020B0604020202020204" pitchFamily="34" charset="0"/>
              </a:rPr>
              <a:t> </a:t>
            </a:r>
            <a:r>
              <a:rPr lang="en-GB" sz="1600" spc="-30" dirty="0" err="1">
                <a:solidFill>
                  <a:schemeClr val="accent6">
                    <a:lumMod val="50000"/>
                  </a:schemeClr>
                </a:solidFill>
                <a:latin typeface="Arial" panose="020B0604020202020204" pitchFamily="34" charset="0"/>
                <a:cs typeface="Arial" panose="020B0604020202020204" pitchFamily="34" charset="0"/>
              </a:rPr>
              <a:t>giá</a:t>
            </a:r>
            <a:r>
              <a:rPr lang="en-GB" sz="1600" spc="-30" dirty="0">
                <a:solidFill>
                  <a:schemeClr val="accent6">
                    <a:lumMod val="50000"/>
                  </a:schemeClr>
                </a:solidFill>
                <a:latin typeface="Arial" panose="020B0604020202020204" pitchFamily="34" charset="0"/>
                <a:cs typeface="Arial" panose="020B0604020202020204" pitchFamily="34" charset="0"/>
              </a:rPr>
              <a:t> </a:t>
            </a:r>
            <a:r>
              <a:rPr lang="en-GB" sz="1600" spc="-30" dirty="0" err="1">
                <a:solidFill>
                  <a:schemeClr val="accent6">
                    <a:lumMod val="50000"/>
                  </a:schemeClr>
                </a:solidFill>
                <a:latin typeface="Arial" panose="020B0604020202020204" pitchFamily="34" charset="0"/>
                <a:cs typeface="Arial" panose="020B0604020202020204" pitchFamily="34" charset="0"/>
              </a:rPr>
              <a:t>đất</a:t>
            </a:r>
            <a:r>
              <a:rPr lang="en-GB" sz="1600" spc="-30" dirty="0">
                <a:solidFill>
                  <a:schemeClr val="accent6">
                    <a:lumMod val="50000"/>
                  </a:schemeClr>
                </a:solidFill>
                <a:latin typeface="Arial" panose="020B0604020202020204" pitchFamily="34" charset="0"/>
                <a:cs typeface="Arial" panose="020B0604020202020204" pitchFamily="34" charset="0"/>
              </a:rPr>
              <a:t> </a:t>
            </a:r>
            <a:r>
              <a:rPr lang="en-GB" sz="1600" spc="-30" dirty="0" err="1">
                <a:solidFill>
                  <a:schemeClr val="accent6">
                    <a:lumMod val="50000"/>
                  </a:schemeClr>
                </a:solidFill>
                <a:latin typeface="Arial" panose="020B0604020202020204" pitchFamily="34" charset="0"/>
                <a:cs typeface="Arial" panose="020B0604020202020204" pitchFamily="34" charset="0"/>
              </a:rPr>
              <a:t>gồm</a:t>
            </a:r>
            <a:r>
              <a:rPr lang="en-GB" sz="1600" spc="-30" dirty="0">
                <a:solidFill>
                  <a:schemeClr val="accent6">
                    <a:lumMod val="50000"/>
                  </a:schemeClr>
                </a:solidFill>
                <a:latin typeface="Arial" panose="020B0604020202020204" pitchFamily="34" charset="0"/>
                <a:cs typeface="Arial" panose="020B0604020202020204" pitchFamily="34" charset="0"/>
              </a:rPr>
              <a:t>:</a:t>
            </a:r>
            <a:endParaRPr lang="en-US" sz="1600" spc="-30" dirty="0">
              <a:solidFill>
                <a:schemeClr val="accent6">
                  <a:lumMod val="50000"/>
                </a:schemeClr>
              </a:solidFill>
              <a:latin typeface="Arial" panose="020B0604020202020204" pitchFamily="34" charset="0"/>
              <a:cs typeface="Arial" panose="020B0604020202020204" pitchFamily="34" charset="0"/>
            </a:endParaRPr>
          </a:p>
          <a:p>
            <a:pPr algn="just">
              <a:spcBef>
                <a:spcPts val="400"/>
              </a:spcBef>
            </a:pP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Công</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văn</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đề</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nghị</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thẩm</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định</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dự</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án</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xây</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dựng</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bảng</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giá</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đất</a:t>
            </a:r>
            <a:r>
              <a:rPr lang="en-GB"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algn="just">
              <a:spcBef>
                <a:spcPts val="400"/>
              </a:spcBef>
            </a:pP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Dự</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thảo</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Dự</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án</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xây</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dựng</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bảng</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giá</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đất</a:t>
            </a:r>
            <a:r>
              <a:rPr lang="en-GB"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algn="just">
              <a:spcBef>
                <a:spcPts val="400"/>
              </a:spcBef>
            </a:pP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Dự</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thảo</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Tờ</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trình</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về</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việc</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phê</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duyệt</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dự</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án</a:t>
            </a:r>
            <a:r>
              <a:rPr lang="en-GB"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algn="just">
              <a:spcBef>
                <a:spcPts val="400"/>
              </a:spcBef>
            </a:pP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Dự</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thảo</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Quyết</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định</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của</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Ủy</a:t>
            </a:r>
            <a:r>
              <a:rPr lang="en-GB" sz="1600" dirty="0">
                <a:latin typeface="Arial" panose="020B0604020202020204" pitchFamily="34" charset="0"/>
                <a:cs typeface="Arial" panose="020B0604020202020204" pitchFamily="34" charset="0"/>
              </a:rPr>
              <a:t> ban </a:t>
            </a:r>
            <a:r>
              <a:rPr lang="en-GB" sz="1600" dirty="0" err="1">
                <a:latin typeface="Arial" panose="020B0604020202020204" pitchFamily="34" charset="0"/>
                <a:cs typeface="Arial" panose="020B0604020202020204" pitchFamily="34" charset="0"/>
              </a:rPr>
              <a:t>nhân</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dân</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cấp</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tỉnh</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về</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việc</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phê</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duyệt</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dự</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án</a:t>
            </a:r>
            <a:r>
              <a:rPr lang="en-GB"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algn="just">
              <a:spcBef>
                <a:spcPts val="400"/>
              </a:spcBef>
            </a:pPr>
            <a:r>
              <a:rPr lang="en-GB" sz="1600" dirty="0">
                <a:solidFill>
                  <a:schemeClr val="accent6">
                    <a:lumMod val="50000"/>
                  </a:schemeClr>
                </a:solidFill>
                <a:latin typeface="Arial" panose="020B0604020202020204" pitchFamily="34" charset="0"/>
                <a:cs typeface="Arial" panose="020B0604020202020204" pitchFamily="34" charset="0"/>
              </a:rPr>
              <a:t>(2) </a:t>
            </a:r>
            <a:r>
              <a:rPr lang="en-GB" sz="1600" dirty="0" err="1">
                <a:solidFill>
                  <a:schemeClr val="accent6">
                    <a:lumMod val="50000"/>
                  </a:schemeClr>
                </a:solidFill>
                <a:latin typeface="Arial" panose="020B0604020202020204" pitchFamily="34" charset="0"/>
                <a:cs typeface="Arial" panose="020B0604020202020204" pitchFamily="34" charset="0"/>
              </a:rPr>
              <a:t>Hồ</a:t>
            </a:r>
            <a:r>
              <a:rPr lang="en-GB" sz="1600" dirty="0">
                <a:solidFill>
                  <a:schemeClr val="accent6">
                    <a:lumMod val="50000"/>
                  </a:schemeClr>
                </a:solidFill>
                <a:latin typeface="Arial" panose="020B0604020202020204" pitchFamily="34" charset="0"/>
                <a:cs typeface="Arial" panose="020B0604020202020204" pitchFamily="34" charset="0"/>
              </a:rPr>
              <a:t> </a:t>
            </a:r>
            <a:r>
              <a:rPr lang="en-GB" sz="1600" dirty="0" err="1">
                <a:solidFill>
                  <a:schemeClr val="accent6">
                    <a:lumMod val="50000"/>
                  </a:schemeClr>
                </a:solidFill>
                <a:latin typeface="Arial" panose="020B0604020202020204" pitchFamily="34" charset="0"/>
                <a:cs typeface="Arial" panose="020B0604020202020204" pitchFamily="34" charset="0"/>
              </a:rPr>
              <a:t>sơ</a:t>
            </a:r>
            <a:r>
              <a:rPr lang="en-GB" sz="1600" dirty="0">
                <a:solidFill>
                  <a:schemeClr val="accent6">
                    <a:lumMod val="50000"/>
                  </a:schemeClr>
                </a:solidFill>
                <a:latin typeface="Arial" panose="020B0604020202020204" pitchFamily="34" charset="0"/>
                <a:cs typeface="Arial" panose="020B0604020202020204" pitchFamily="34" charset="0"/>
              </a:rPr>
              <a:t> </a:t>
            </a:r>
            <a:r>
              <a:rPr lang="en-GB" sz="1600" dirty="0" err="1">
                <a:solidFill>
                  <a:schemeClr val="accent6">
                    <a:lumMod val="50000"/>
                  </a:schemeClr>
                </a:solidFill>
                <a:latin typeface="Arial" panose="020B0604020202020204" pitchFamily="34" charset="0"/>
                <a:cs typeface="Arial" panose="020B0604020202020204" pitchFamily="34" charset="0"/>
              </a:rPr>
              <a:t>dự</a:t>
            </a:r>
            <a:r>
              <a:rPr lang="en-GB" sz="1600" dirty="0">
                <a:solidFill>
                  <a:schemeClr val="accent6">
                    <a:lumMod val="50000"/>
                  </a:schemeClr>
                </a:solidFill>
                <a:latin typeface="Arial" panose="020B0604020202020204" pitchFamily="34" charset="0"/>
                <a:cs typeface="Arial" panose="020B0604020202020204" pitchFamily="34" charset="0"/>
              </a:rPr>
              <a:t> </a:t>
            </a:r>
            <a:r>
              <a:rPr lang="en-GB" sz="1600" dirty="0" err="1">
                <a:solidFill>
                  <a:schemeClr val="accent6">
                    <a:lumMod val="50000"/>
                  </a:schemeClr>
                </a:solidFill>
                <a:latin typeface="Arial" panose="020B0604020202020204" pitchFamily="34" charset="0"/>
                <a:cs typeface="Arial" panose="020B0604020202020204" pitchFamily="34" charset="0"/>
              </a:rPr>
              <a:t>án</a:t>
            </a:r>
            <a:r>
              <a:rPr lang="en-GB" sz="1600" dirty="0">
                <a:solidFill>
                  <a:schemeClr val="accent6">
                    <a:lumMod val="50000"/>
                  </a:schemeClr>
                </a:solidFill>
                <a:latin typeface="Arial" panose="020B0604020202020204" pitchFamily="34" charset="0"/>
                <a:cs typeface="Arial" panose="020B0604020202020204" pitchFamily="34" charset="0"/>
              </a:rPr>
              <a:t> </a:t>
            </a:r>
            <a:r>
              <a:rPr lang="en-GB" sz="1600" dirty="0" err="1">
                <a:solidFill>
                  <a:schemeClr val="accent6">
                    <a:lumMod val="50000"/>
                  </a:schemeClr>
                </a:solidFill>
                <a:latin typeface="Arial" panose="020B0604020202020204" pitchFamily="34" charset="0"/>
                <a:cs typeface="Arial" panose="020B0604020202020204" pitchFamily="34" charset="0"/>
              </a:rPr>
              <a:t>xây</a:t>
            </a:r>
            <a:r>
              <a:rPr lang="en-GB" sz="1600" dirty="0">
                <a:solidFill>
                  <a:schemeClr val="accent6">
                    <a:lumMod val="50000"/>
                  </a:schemeClr>
                </a:solidFill>
                <a:latin typeface="Arial" panose="020B0604020202020204" pitchFamily="34" charset="0"/>
                <a:cs typeface="Arial" panose="020B0604020202020204" pitchFamily="34" charset="0"/>
              </a:rPr>
              <a:t> </a:t>
            </a:r>
            <a:r>
              <a:rPr lang="en-GB" sz="1600" dirty="0" err="1">
                <a:solidFill>
                  <a:schemeClr val="accent6">
                    <a:lumMod val="50000"/>
                  </a:schemeClr>
                </a:solidFill>
                <a:latin typeface="Arial" panose="020B0604020202020204" pitchFamily="34" charset="0"/>
                <a:cs typeface="Arial" panose="020B0604020202020204" pitchFamily="34" charset="0"/>
              </a:rPr>
              <a:t>dựng</a:t>
            </a:r>
            <a:r>
              <a:rPr lang="en-GB" sz="1600" dirty="0">
                <a:solidFill>
                  <a:schemeClr val="accent6">
                    <a:lumMod val="50000"/>
                  </a:schemeClr>
                </a:solidFill>
                <a:latin typeface="Arial" panose="020B0604020202020204" pitchFamily="34" charset="0"/>
                <a:cs typeface="Arial" panose="020B0604020202020204" pitchFamily="34" charset="0"/>
              </a:rPr>
              <a:t> </a:t>
            </a:r>
            <a:r>
              <a:rPr lang="en-GB" sz="1600" dirty="0" err="1">
                <a:solidFill>
                  <a:schemeClr val="accent6">
                    <a:lumMod val="50000"/>
                  </a:schemeClr>
                </a:solidFill>
                <a:latin typeface="Arial" panose="020B0604020202020204" pitchFamily="34" charset="0"/>
                <a:cs typeface="Arial" panose="020B0604020202020204" pitchFamily="34" charset="0"/>
              </a:rPr>
              <a:t>bảng</a:t>
            </a:r>
            <a:r>
              <a:rPr lang="en-GB" sz="1600" dirty="0">
                <a:solidFill>
                  <a:schemeClr val="accent6">
                    <a:lumMod val="50000"/>
                  </a:schemeClr>
                </a:solidFill>
                <a:latin typeface="Arial" panose="020B0604020202020204" pitchFamily="34" charset="0"/>
                <a:cs typeface="Arial" panose="020B0604020202020204" pitchFamily="34" charset="0"/>
              </a:rPr>
              <a:t> </a:t>
            </a:r>
            <a:r>
              <a:rPr lang="en-GB" sz="1600" dirty="0" err="1">
                <a:solidFill>
                  <a:schemeClr val="accent6">
                    <a:lumMod val="50000"/>
                  </a:schemeClr>
                </a:solidFill>
                <a:latin typeface="Arial" panose="020B0604020202020204" pitchFamily="34" charset="0"/>
                <a:cs typeface="Arial" panose="020B0604020202020204" pitchFamily="34" charset="0"/>
              </a:rPr>
              <a:t>giá</a:t>
            </a:r>
            <a:r>
              <a:rPr lang="en-GB" sz="1600" dirty="0">
                <a:solidFill>
                  <a:schemeClr val="accent6">
                    <a:lumMod val="50000"/>
                  </a:schemeClr>
                </a:solidFill>
                <a:latin typeface="Arial" panose="020B0604020202020204" pitchFamily="34" charset="0"/>
                <a:cs typeface="Arial" panose="020B0604020202020204" pitchFamily="34" charset="0"/>
              </a:rPr>
              <a:t> </a:t>
            </a:r>
            <a:r>
              <a:rPr lang="en-GB" sz="1600" dirty="0" err="1">
                <a:solidFill>
                  <a:schemeClr val="accent6">
                    <a:lumMod val="50000"/>
                  </a:schemeClr>
                </a:solidFill>
                <a:latin typeface="Arial" panose="020B0604020202020204" pitchFamily="34" charset="0"/>
                <a:cs typeface="Arial" panose="020B0604020202020204" pitchFamily="34" charset="0"/>
              </a:rPr>
              <a:t>đất</a:t>
            </a:r>
            <a:r>
              <a:rPr lang="en-GB" sz="1600" dirty="0">
                <a:solidFill>
                  <a:schemeClr val="accent6">
                    <a:lumMod val="50000"/>
                  </a:schemeClr>
                </a:solidFill>
                <a:latin typeface="Arial" panose="020B0604020202020204" pitchFamily="34" charset="0"/>
                <a:cs typeface="Arial" panose="020B0604020202020204" pitchFamily="34" charset="0"/>
              </a:rPr>
              <a:t> </a:t>
            </a:r>
            <a:r>
              <a:rPr lang="en-GB" sz="1600" dirty="0" err="1">
                <a:solidFill>
                  <a:schemeClr val="accent6">
                    <a:lumMod val="50000"/>
                  </a:schemeClr>
                </a:solidFill>
                <a:latin typeface="Arial" panose="020B0604020202020204" pitchFamily="34" charset="0"/>
                <a:cs typeface="Arial" panose="020B0604020202020204" pitchFamily="34" charset="0"/>
              </a:rPr>
              <a:t>trình</a:t>
            </a:r>
            <a:r>
              <a:rPr lang="en-GB" sz="1600" dirty="0">
                <a:solidFill>
                  <a:schemeClr val="accent6">
                    <a:lumMod val="50000"/>
                  </a:schemeClr>
                </a:solidFill>
                <a:latin typeface="Arial" panose="020B0604020202020204" pitchFamily="34" charset="0"/>
                <a:cs typeface="Arial" panose="020B0604020202020204" pitchFamily="34" charset="0"/>
              </a:rPr>
              <a:t> </a:t>
            </a:r>
            <a:r>
              <a:rPr lang="en-GB" sz="1600" dirty="0" err="1">
                <a:solidFill>
                  <a:schemeClr val="accent6">
                    <a:lumMod val="50000"/>
                  </a:schemeClr>
                </a:solidFill>
                <a:latin typeface="Arial" panose="020B0604020202020204" pitchFamily="34" charset="0"/>
                <a:cs typeface="Arial" panose="020B0604020202020204" pitchFamily="34" charset="0"/>
              </a:rPr>
              <a:t>Ủy</a:t>
            </a:r>
            <a:r>
              <a:rPr lang="en-GB" sz="1600" dirty="0">
                <a:solidFill>
                  <a:schemeClr val="accent6">
                    <a:lumMod val="50000"/>
                  </a:schemeClr>
                </a:solidFill>
                <a:latin typeface="Arial" panose="020B0604020202020204" pitchFamily="34" charset="0"/>
                <a:cs typeface="Arial" panose="020B0604020202020204" pitchFamily="34" charset="0"/>
              </a:rPr>
              <a:t> ban </a:t>
            </a:r>
            <a:r>
              <a:rPr lang="en-GB" sz="1600" dirty="0" err="1">
                <a:solidFill>
                  <a:schemeClr val="accent6">
                    <a:lumMod val="50000"/>
                  </a:schemeClr>
                </a:solidFill>
                <a:latin typeface="Arial" panose="020B0604020202020204" pitchFamily="34" charset="0"/>
                <a:cs typeface="Arial" panose="020B0604020202020204" pitchFamily="34" charset="0"/>
              </a:rPr>
              <a:t>nhân</a:t>
            </a:r>
            <a:r>
              <a:rPr lang="en-GB" sz="1600" dirty="0">
                <a:solidFill>
                  <a:schemeClr val="accent6">
                    <a:lumMod val="50000"/>
                  </a:schemeClr>
                </a:solidFill>
                <a:latin typeface="Arial" panose="020B0604020202020204" pitchFamily="34" charset="0"/>
                <a:cs typeface="Arial" panose="020B0604020202020204" pitchFamily="34" charset="0"/>
              </a:rPr>
              <a:t> </a:t>
            </a:r>
            <a:r>
              <a:rPr lang="en-GB" sz="1600" dirty="0" err="1">
                <a:solidFill>
                  <a:schemeClr val="accent6">
                    <a:lumMod val="50000"/>
                  </a:schemeClr>
                </a:solidFill>
                <a:latin typeface="Arial" panose="020B0604020202020204" pitchFamily="34" charset="0"/>
                <a:cs typeface="Arial" panose="020B0604020202020204" pitchFamily="34" charset="0"/>
              </a:rPr>
              <a:t>dân</a:t>
            </a:r>
            <a:r>
              <a:rPr lang="en-GB" sz="1600" dirty="0">
                <a:solidFill>
                  <a:schemeClr val="accent6">
                    <a:lumMod val="50000"/>
                  </a:schemeClr>
                </a:solidFill>
                <a:latin typeface="Arial" panose="020B0604020202020204" pitchFamily="34" charset="0"/>
                <a:cs typeface="Arial" panose="020B0604020202020204" pitchFamily="34" charset="0"/>
              </a:rPr>
              <a:t> </a:t>
            </a:r>
            <a:r>
              <a:rPr lang="en-GB" sz="1600" dirty="0" err="1">
                <a:solidFill>
                  <a:schemeClr val="accent6">
                    <a:lumMod val="50000"/>
                  </a:schemeClr>
                </a:solidFill>
                <a:latin typeface="Arial" panose="020B0604020202020204" pitchFamily="34" charset="0"/>
                <a:cs typeface="Arial" panose="020B0604020202020204" pitchFamily="34" charset="0"/>
              </a:rPr>
              <a:t>cấp</a:t>
            </a:r>
            <a:r>
              <a:rPr lang="en-GB" sz="1600" dirty="0">
                <a:solidFill>
                  <a:schemeClr val="accent6">
                    <a:lumMod val="50000"/>
                  </a:schemeClr>
                </a:solidFill>
                <a:latin typeface="Arial" panose="020B0604020202020204" pitchFamily="34" charset="0"/>
                <a:cs typeface="Arial" panose="020B0604020202020204" pitchFamily="34" charset="0"/>
              </a:rPr>
              <a:t> </a:t>
            </a:r>
            <a:r>
              <a:rPr lang="en-GB" sz="1600" dirty="0" err="1">
                <a:solidFill>
                  <a:schemeClr val="accent6">
                    <a:lumMod val="50000"/>
                  </a:schemeClr>
                </a:solidFill>
                <a:latin typeface="Arial" panose="020B0604020202020204" pitchFamily="34" charset="0"/>
                <a:cs typeface="Arial" panose="020B0604020202020204" pitchFamily="34" charset="0"/>
              </a:rPr>
              <a:t>tỉnh</a:t>
            </a:r>
            <a:r>
              <a:rPr lang="en-GB" sz="1600" dirty="0">
                <a:solidFill>
                  <a:schemeClr val="accent6">
                    <a:lumMod val="50000"/>
                  </a:schemeClr>
                </a:solidFill>
                <a:latin typeface="Arial" panose="020B0604020202020204" pitchFamily="34" charset="0"/>
                <a:cs typeface="Arial" panose="020B0604020202020204" pitchFamily="34" charset="0"/>
              </a:rPr>
              <a:t> </a:t>
            </a:r>
            <a:r>
              <a:rPr lang="en-GB" sz="1600" dirty="0" err="1">
                <a:solidFill>
                  <a:schemeClr val="accent6">
                    <a:lumMod val="50000"/>
                  </a:schemeClr>
                </a:solidFill>
                <a:latin typeface="Arial" panose="020B0604020202020204" pitchFamily="34" charset="0"/>
                <a:cs typeface="Arial" panose="020B0604020202020204" pitchFamily="34" charset="0"/>
              </a:rPr>
              <a:t>gồm</a:t>
            </a:r>
            <a:r>
              <a:rPr lang="en-GB" sz="1600" dirty="0">
                <a:solidFill>
                  <a:schemeClr val="accent6">
                    <a:lumMod val="50000"/>
                  </a:schemeClr>
                </a:solidFill>
                <a:latin typeface="Arial" panose="020B0604020202020204" pitchFamily="34" charset="0"/>
                <a:cs typeface="Arial" panose="020B0604020202020204" pitchFamily="34" charset="0"/>
              </a:rPr>
              <a:t>:</a:t>
            </a:r>
            <a:endParaRPr lang="en-US" sz="1600" dirty="0">
              <a:solidFill>
                <a:schemeClr val="accent6">
                  <a:lumMod val="50000"/>
                </a:schemeClr>
              </a:solidFill>
              <a:latin typeface="Arial" panose="020B0604020202020204" pitchFamily="34" charset="0"/>
              <a:cs typeface="Arial" panose="020B0604020202020204" pitchFamily="34" charset="0"/>
            </a:endParaRPr>
          </a:p>
          <a:p>
            <a:pPr algn="just">
              <a:spcBef>
                <a:spcPts val="400"/>
              </a:spcBef>
            </a:pP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Dự</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án</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xây</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dựng</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bảng</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giá</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đất</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sau</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khi</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đã</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tiếp</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thu</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hoàn</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thiện</a:t>
            </a:r>
            <a:r>
              <a:rPr lang="en-GB" sz="1600" dirty="0">
                <a:latin typeface="Arial" panose="020B0604020202020204" pitchFamily="34" charset="0"/>
                <a:cs typeface="Arial" panose="020B0604020202020204" pitchFamily="34" charset="0"/>
              </a:rPr>
              <a:t> ý </a:t>
            </a:r>
            <a:r>
              <a:rPr lang="en-GB" sz="1600" dirty="0" err="1">
                <a:latin typeface="Arial" panose="020B0604020202020204" pitchFamily="34" charset="0"/>
                <a:cs typeface="Arial" panose="020B0604020202020204" pitchFamily="34" charset="0"/>
              </a:rPr>
              <a:t>kiến</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thẩm</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định</a:t>
            </a:r>
            <a:r>
              <a:rPr lang="en-GB"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algn="just">
              <a:spcBef>
                <a:spcPts val="400"/>
              </a:spcBef>
            </a:pP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Tờ</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trình</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về</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việc</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phê</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duyệt</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dự</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án</a:t>
            </a:r>
            <a:r>
              <a:rPr lang="en-GB"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algn="just">
              <a:spcBef>
                <a:spcPts val="400"/>
              </a:spcBef>
            </a:pP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Dự</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thảo</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Quyết</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định</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của</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Ủy</a:t>
            </a:r>
            <a:r>
              <a:rPr lang="en-GB" sz="1600" dirty="0">
                <a:latin typeface="Arial" panose="020B0604020202020204" pitchFamily="34" charset="0"/>
                <a:cs typeface="Arial" panose="020B0604020202020204" pitchFamily="34" charset="0"/>
              </a:rPr>
              <a:t> ban </a:t>
            </a:r>
            <a:r>
              <a:rPr lang="en-GB" sz="1600" dirty="0" err="1">
                <a:latin typeface="Arial" panose="020B0604020202020204" pitchFamily="34" charset="0"/>
                <a:cs typeface="Arial" panose="020B0604020202020204" pitchFamily="34" charset="0"/>
              </a:rPr>
              <a:t>nhân</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dân</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cấp</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tỉnh</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về</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việc</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phê</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duyệt</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dự</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án</a:t>
            </a:r>
            <a:r>
              <a:rPr lang="en-GB"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algn="just">
              <a:spcBef>
                <a:spcPts val="400"/>
              </a:spcBef>
            </a:pP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Văn</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bản</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thẩm</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định</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hồ</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sơ</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dự</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án</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xây</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dựng</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bảng</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giá</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đất</a:t>
            </a:r>
            <a:r>
              <a:rPr lang="en-GB"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algn="just">
              <a:spcBef>
                <a:spcPts val="400"/>
              </a:spcBef>
            </a:pPr>
            <a:r>
              <a:rPr lang="en-GB" sz="1600" dirty="0">
                <a:solidFill>
                  <a:schemeClr val="accent6">
                    <a:lumMod val="50000"/>
                  </a:schemeClr>
                </a:solidFill>
                <a:latin typeface="Arial" panose="020B0604020202020204" pitchFamily="34" charset="0"/>
                <a:cs typeface="Arial" panose="020B0604020202020204" pitchFamily="34" charset="0"/>
              </a:rPr>
              <a:t>(3) </a:t>
            </a:r>
            <a:r>
              <a:rPr lang="en-GB" sz="1600" dirty="0" err="1">
                <a:solidFill>
                  <a:schemeClr val="accent6">
                    <a:lumMod val="50000"/>
                  </a:schemeClr>
                </a:solidFill>
                <a:latin typeface="Arial" panose="020B0604020202020204" pitchFamily="34" charset="0"/>
                <a:cs typeface="Arial" panose="020B0604020202020204" pitchFamily="34" charset="0"/>
              </a:rPr>
              <a:t>Hồ</a:t>
            </a:r>
            <a:r>
              <a:rPr lang="en-GB" sz="1600" dirty="0">
                <a:solidFill>
                  <a:schemeClr val="accent6">
                    <a:lumMod val="50000"/>
                  </a:schemeClr>
                </a:solidFill>
                <a:latin typeface="Arial" panose="020B0604020202020204" pitchFamily="34" charset="0"/>
                <a:cs typeface="Arial" panose="020B0604020202020204" pitchFamily="34" charset="0"/>
              </a:rPr>
              <a:t> </a:t>
            </a:r>
            <a:r>
              <a:rPr lang="en-GB" sz="1600" dirty="0" err="1">
                <a:solidFill>
                  <a:schemeClr val="accent6">
                    <a:lumMod val="50000"/>
                  </a:schemeClr>
                </a:solidFill>
                <a:latin typeface="Arial" panose="020B0604020202020204" pitchFamily="34" charset="0"/>
                <a:cs typeface="Arial" panose="020B0604020202020204" pitchFamily="34" charset="0"/>
              </a:rPr>
              <a:t>sơ</a:t>
            </a:r>
            <a:r>
              <a:rPr lang="en-GB" sz="1600" dirty="0">
                <a:solidFill>
                  <a:schemeClr val="accent6">
                    <a:lumMod val="50000"/>
                  </a:schemeClr>
                </a:solidFill>
                <a:latin typeface="Arial" panose="020B0604020202020204" pitchFamily="34" charset="0"/>
                <a:cs typeface="Arial" panose="020B0604020202020204" pitchFamily="34" charset="0"/>
              </a:rPr>
              <a:t> </a:t>
            </a:r>
            <a:r>
              <a:rPr lang="en-GB" sz="1600" dirty="0" err="1">
                <a:solidFill>
                  <a:schemeClr val="accent6">
                    <a:lumMod val="50000"/>
                  </a:schemeClr>
                </a:solidFill>
                <a:latin typeface="Arial" panose="020B0604020202020204" pitchFamily="34" charset="0"/>
                <a:cs typeface="Arial" panose="020B0604020202020204" pitchFamily="34" charset="0"/>
              </a:rPr>
              <a:t>lấy</a:t>
            </a:r>
            <a:r>
              <a:rPr lang="en-GB" sz="1600" dirty="0">
                <a:solidFill>
                  <a:schemeClr val="accent6">
                    <a:lumMod val="50000"/>
                  </a:schemeClr>
                </a:solidFill>
                <a:latin typeface="Arial" panose="020B0604020202020204" pitchFamily="34" charset="0"/>
                <a:cs typeface="Arial" panose="020B0604020202020204" pitchFamily="34" charset="0"/>
              </a:rPr>
              <a:t> ý </a:t>
            </a:r>
            <a:r>
              <a:rPr lang="en-GB" sz="1600" dirty="0" err="1">
                <a:solidFill>
                  <a:schemeClr val="accent6">
                    <a:lumMod val="50000"/>
                  </a:schemeClr>
                </a:solidFill>
                <a:latin typeface="Arial" panose="020B0604020202020204" pitchFamily="34" charset="0"/>
                <a:cs typeface="Arial" panose="020B0604020202020204" pitchFamily="34" charset="0"/>
              </a:rPr>
              <a:t>kiến</a:t>
            </a:r>
            <a:r>
              <a:rPr lang="en-GB" sz="1600" dirty="0">
                <a:solidFill>
                  <a:schemeClr val="accent6">
                    <a:lumMod val="50000"/>
                  </a:schemeClr>
                </a:solidFill>
                <a:latin typeface="Arial" panose="020B0604020202020204" pitchFamily="34" charset="0"/>
                <a:cs typeface="Arial" panose="020B0604020202020204" pitchFamily="34" charset="0"/>
              </a:rPr>
              <a:t> </a:t>
            </a:r>
            <a:r>
              <a:rPr lang="en-GB" sz="1600" dirty="0" err="1">
                <a:solidFill>
                  <a:schemeClr val="accent6">
                    <a:lumMod val="50000"/>
                  </a:schemeClr>
                </a:solidFill>
                <a:latin typeface="Arial" panose="020B0604020202020204" pitchFamily="34" charset="0"/>
                <a:cs typeface="Arial" panose="020B0604020202020204" pitchFamily="34" charset="0"/>
              </a:rPr>
              <a:t>góp</a:t>
            </a:r>
            <a:r>
              <a:rPr lang="en-GB" sz="1600" dirty="0">
                <a:solidFill>
                  <a:schemeClr val="accent6">
                    <a:lumMod val="50000"/>
                  </a:schemeClr>
                </a:solidFill>
                <a:latin typeface="Arial" panose="020B0604020202020204" pitchFamily="34" charset="0"/>
                <a:cs typeface="Arial" panose="020B0604020202020204" pitchFamily="34" charset="0"/>
              </a:rPr>
              <a:t> ý </a:t>
            </a:r>
            <a:r>
              <a:rPr lang="en-GB" sz="1600" dirty="0" err="1">
                <a:solidFill>
                  <a:schemeClr val="accent6">
                    <a:lumMod val="50000"/>
                  </a:schemeClr>
                </a:solidFill>
                <a:latin typeface="Arial" panose="020B0604020202020204" pitchFamily="34" charset="0"/>
                <a:cs typeface="Arial" panose="020B0604020202020204" pitchFamily="34" charset="0"/>
              </a:rPr>
              <a:t>đối</a:t>
            </a:r>
            <a:r>
              <a:rPr lang="en-GB" sz="1600" dirty="0">
                <a:solidFill>
                  <a:schemeClr val="accent6">
                    <a:lumMod val="50000"/>
                  </a:schemeClr>
                </a:solidFill>
                <a:latin typeface="Arial" panose="020B0604020202020204" pitchFamily="34" charset="0"/>
                <a:cs typeface="Arial" panose="020B0604020202020204" pitchFamily="34" charset="0"/>
              </a:rPr>
              <a:t> </a:t>
            </a:r>
            <a:r>
              <a:rPr lang="en-GB" sz="1600" dirty="0" err="1">
                <a:solidFill>
                  <a:schemeClr val="accent6">
                    <a:lumMod val="50000"/>
                  </a:schemeClr>
                </a:solidFill>
                <a:latin typeface="Arial" panose="020B0604020202020204" pitchFamily="34" charset="0"/>
                <a:cs typeface="Arial" panose="020B0604020202020204" pitchFamily="34" charset="0"/>
              </a:rPr>
              <a:t>với</a:t>
            </a:r>
            <a:r>
              <a:rPr lang="en-GB" sz="1600" dirty="0">
                <a:solidFill>
                  <a:schemeClr val="accent6">
                    <a:lumMod val="50000"/>
                  </a:schemeClr>
                </a:solidFill>
                <a:latin typeface="Arial" panose="020B0604020202020204" pitchFamily="34" charset="0"/>
                <a:cs typeface="Arial" panose="020B0604020202020204" pitchFamily="34" charset="0"/>
              </a:rPr>
              <a:t> </a:t>
            </a:r>
            <a:r>
              <a:rPr lang="en-GB" sz="1600" dirty="0" err="1">
                <a:solidFill>
                  <a:schemeClr val="accent6">
                    <a:lumMod val="50000"/>
                  </a:schemeClr>
                </a:solidFill>
                <a:latin typeface="Arial" panose="020B0604020202020204" pitchFamily="34" charset="0"/>
                <a:cs typeface="Arial" panose="020B0604020202020204" pitchFamily="34" charset="0"/>
              </a:rPr>
              <a:t>dự</a:t>
            </a:r>
            <a:r>
              <a:rPr lang="en-GB" sz="1600" dirty="0">
                <a:solidFill>
                  <a:schemeClr val="accent6">
                    <a:lumMod val="50000"/>
                  </a:schemeClr>
                </a:solidFill>
                <a:latin typeface="Arial" panose="020B0604020202020204" pitchFamily="34" charset="0"/>
                <a:cs typeface="Arial" panose="020B0604020202020204" pitchFamily="34" charset="0"/>
              </a:rPr>
              <a:t> </a:t>
            </a:r>
            <a:r>
              <a:rPr lang="en-GB" sz="1600" dirty="0" err="1">
                <a:solidFill>
                  <a:schemeClr val="accent6">
                    <a:lumMod val="50000"/>
                  </a:schemeClr>
                </a:solidFill>
                <a:latin typeface="Arial" panose="020B0604020202020204" pitchFamily="34" charset="0"/>
                <a:cs typeface="Arial" panose="020B0604020202020204" pitchFamily="34" charset="0"/>
              </a:rPr>
              <a:t>thảo</a:t>
            </a:r>
            <a:r>
              <a:rPr lang="en-GB" sz="1600" dirty="0">
                <a:solidFill>
                  <a:schemeClr val="accent6">
                    <a:lumMod val="50000"/>
                  </a:schemeClr>
                </a:solidFill>
                <a:latin typeface="Arial" panose="020B0604020202020204" pitchFamily="34" charset="0"/>
                <a:cs typeface="Arial" panose="020B0604020202020204" pitchFamily="34" charset="0"/>
              </a:rPr>
              <a:t> </a:t>
            </a:r>
            <a:r>
              <a:rPr lang="en-GB" sz="1600" dirty="0" err="1">
                <a:solidFill>
                  <a:schemeClr val="accent6">
                    <a:lumMod val="50000"/>
                  </a:schemeClr>
                </a:solidFill>
                <a:latin typeface="Arial" panose="020B0604020202020204" pitchFamily="34" charset="0"/>
                <a:cs typeface="Arial" panose="020B0604020202020204" pitchFamily="34" charset="0"/>
              </a:rPr>
              <a:t>bảng</a:t>
            </a:r>
            <a:r>
              <a:rPr lang="en-GB" sz="1600" dirty="0">
                <a:solidFill>
                  <a:schemeClr val="accent6">
                    <a:lumMod val="50000"/>
                  </a:schemeClr>
                </a:solidFill>
                <a:latin typeface="Arial" panose="020B0604020202020204" pitchFamily="34" charset="0"/>
                <a:cs typeface="Arial" panose="020B0604020202020204" pitchFamily="34" charset="0"/>
              </a:rPr>
              <a:t> </a:t>
            </a:r>
            <a:r>
              <a:rPr lang="en-GB" sz="1600" dirty="0" err="1">
                <a:solidFill>
                  <a:schemeClr val="accent6">
                    <a:lumMod val="50000"/>
                  </a:schemeClr>
                </a:solidFill>
                <a:latin typeface="Arial" panose="020B0604020202020204" pitchFamily="34" charset="0"/>
                <a:cs typeface="Arial" panose="020B0604020202020204" pitchFamily="34" charset="0"/>
              </a:rPr>
              <a:t>giá</a:t>
            </a:r>
            <a:r>
              <a:rPr lang="en-GB" sz="1600" dirty="0">
                <a:solidFill>
                  <a:schemeClr val="accent6">
                    <a:lumMod val="50000"/>
                  </a:schemeClr>
                </a:solidFill>
                <a:latin typeface="Arial" panose="020B0604020202020204" pitchFamily="34" charset="0"/>
                <a:cs typeface="Arial" panose="020B0604020202020204" pitchFamily="34" charset="0"/>
              </a:rPr>
              <a:t> </a:t>
            </a:r>
            <a:r>
              <a:rPr lang="en-GB" sz="1600" dirty="0" err="1">
                <a:solidFill>
                  <a:schemeClr val="accent6">
                    <a:lumMod val="50000"/>
                  </a:schemeClr>
                </a:solidFill>
                <a:latin typeface="Arial" panose="020B0604020202020204" pitchFamily="34" charset="0"/>
                <a:cs typeface="Arial" panose="020B0604020202020204" pitchFamily="34" charset="0"/>
              </a:rPr>
              <a:t>đất</a:t>
            </a:r>
            <a:r>
              <a:rPr lang="en-GB" sz="1600" dirty="0">
                <a:solidFill>
                  <a:schemeClr val="accent6">
                    <a:lumMod val="50000"/>
                  </a:schemeClr>
                </a:solidFill>
                <a:latin typeface="Arial" panose="020B0604020202020204" pitchFamily="34" charset="0"/>
                <a:cs typeface="Arial" panose="020B0604020202020204" pitchFamily="34" charset="0"/>
              </a:rPr>
              <a:t>:</a:t>
            </a:r>
            <a:endParaRPr lang="en-US" sz="1600" dirty="0">
              <a:solidFill>
                <a:schemeClr val="accent6">
                  <a:lumMod val="50000"/>
                </a:schemeClr>
              </a:solidFill>
              <a:latin typeface="Arial" panose="020B0604020202020204" pitchFamily="34" charset="0"/>
              <a:cs typeface="Arial" panose="020B0604020202020204" pitchFamily="34" charset="0"/>
            </a:endParaRPr>
          </a:p>
          <a:p>
            <a:pPr algn="just">
              <a:spcBef>
                <a:spcPts val="400"/>
              </a:spcBef>
            </a:pP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Dự</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thảo</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Tờ</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trình</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về</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việc</a:t>
            </a:r>
            <a:r>
              <a:rPr lang="en-GB" sz="1600" dirty="0">
                <a:latin typeface="Arial" panose="020B0604020202020204" pitchFamily="34" charset="0"/>
                <a:cs typeface="Arial" panose="020B0604020202020204" pitchFamily="34" charset="0"/>
              </a:rPr>
              <a:t> ban </a:t>
            </a:r>
            <a:r>
              <a:rPr lang="en-GB" sz="1600" dirty="0" err="1">
                <a:latin typeface="Arial" panose="020B0604020202020204" pitchFamily="34" charset="0"/>
                <a:cs typeface="Arial" panose="020B0604020202020204" pitchFamily="34" charset="0"/>
              </a:rPr>
              <a:t>hành</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bảng</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giá</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đất</a:t>
            </a:r>
            <a:r>
              <a:rPr lang="en-GB"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algn="just">
              <a:spcBef>
                <a:spcPts val="400"/>
              </a:spcBef>
            </a:pP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Dự</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thảo</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bảng</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giá</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đất</a:t>
            </a:r>
            <a:r>
              <a:rPr lang="en-GB"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algn="just">
              <a:spcBef>
                <a:spcPts val="400"/>
              </a:spcBef>
            </a:pP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Dự</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thảo</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Báo</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cáo</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thuyết</a:t>
            </a:r>
            <a:r>
              <a:rPr lang="en-GB" sz="1600" dirty="0">
                <a:latin typeface="Arial" panose="020B0604020202020204" pitchFamily="34" charset="0"/>
                <a:cs typeface="Arial" panose="020B0604020202020204" pitchFamily="34" charset="0"/>
              </a:rPr>
              <a:t> minh </a:t>
            </a:r>
            <a:r>
              <a:rPr lang="en-GB" sz="1600" dirty="0" err="1">
                <a:latin typeface="Arial" panose="020B0604020202020204" pitchFamily="34" charset="0"/>
                <a:cs typeface="Arial" panose="020B0604020202020204" pitchFamily="34" charset="0"/>
              </a:rPr>
              <a:t>xây</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dựng</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bảng</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giá</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đất</a:t>
            </a:r>
            <a:r>
              <a:rPr lang="en-GB"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algn="just">
              <a:spcBef>
                <a:spcPts val="400"/>
              </a:spcBef>
            </a:pPr>
            <a:r>
              <a:rPr lang="en-GB" sz="1600" dirty="0">
                <a:solidFill>
                  <a:schemeClr val="accent6">
                    <a:lumMod val="50000"/>
                  </a:schemeClr>
                </a:solidFill>
                <a:latin typeface="Arial" panose="020B0604020202020204" pitchFamily="34" charset="0"/>
                <a:cs typeface="Arial" panose="020B0604020202020204" pitchFamily="34" charset="0"/>
              </a:rPr>
              <a:t>(4) </a:t>
            </a:r>
            <a:r>
              <a:rPr lang="en-GB" sz="1600" dirty="0" err="1">
                <a:solidFill>
                  <a:schemeClr val="accent6">
                    <a:lumMod val="50000"/>
                  </a:schemeClr>
                </a:solidFill>
                <a:latin typeface="Arial" panose="020B0604020202020204" pitchFamily="34" charset="0"/>
                <a:cs typeface="Arial" panose="020B0604020202020204" pitchFamily="34" charset="0"/>
              </a:rPr>
              <a:t>Hồ</a:t>
            </a:r>
            <a:r>
              <a:rPr lang="en-GB" sz="1600" dirty="0">
                <a:solidFill>
                  <a:schemeClr val="accent6">
                    <a:lumMod val="50000"/>
                  </a:schemeClr>
                </a:solidFill>
                <a:latin typeface="Arial" panose="020B0604020202020204" pitchFamily="34" charset="0"/>
                <a:cs typeface="Arial" panose="020B0604020202020204" pitchFamily="34" charset="0"/>
              </a:rPr>
              <a:t> </a:t>
            </a:r>
            <a:r>
              <a:rPr lang="en-GB" sz="1600" dirty="0" err="1">
                <a:solidFill>
                  <a:schemeClr val="accent6">
                    <a:lumMod val="50000"/>
                  </a:schemeClr>
                </a:solidFill>
                <a:latin typeface="Arial" panose="020B0604020202020204" pitchFamily="34" charset="0"/>
                <a:cs typeface="Arial" panose="020B0604020202020204" pitchFamily="34" charset="0"/>
              </a:rPr>
              <a:t>sơ</a:t>
            </a:r>
            <a:r>
              <a:rPr lang="en-GB" sz="1600" dirty="0">
                <a:solidFill>
                  <a:schemeClr val="accent6">
                    <a:lumMod val="50000"/>
                  </a:schemeClr>
                </a:solidFill>
                <a:latin typeface="Arial" panose="020B0604020202020204" pitchFamily="34" charset="0"/>
                <a:cs typeface="Arial" panose="020B0604020202020204" pitchFamily="34" charset="0"/>
              </a:rPr>
              <a:t> </a:t>
            </a:r>
            <a:r>
              <a:rPr lang="en-GB" sz="1600" dirty="0" err="1">
                <a:solidFill>
                  <a:schemeClr val="accent6">
                    <a:lumMod val="50000"/>
                  </a:schemeClr>
                </a:solidFill>
                <a:latin typeface="Arial" panose="020B0604020202020204" pitchFamily="34" charset="0"/>
                <a:cs typeface="Arial" panose="020B0604020202020204" pitchFamily="34" charset="0"/>
              </a:rPr>
              <a:t>trình</a:t>
            </a:r>
            <a:r>
              <a:rPr lang="en-GB" sz="1600" dirty="0">
                <a:solidFill>
                  <a:schemeClr val="accent6">
                    <a:lumMod val="50000"/>
                  </a:schemeClr>
                </a:solidFill>
                <a:latin typeface="Arial" panose="020B0604020202020204" pitchFamily="34" charset="0"/>
                <a:cs typeface="Arial" panose="020B0604020202020204" pitchFamily="34" charset="0"/>
              </a:rPr>
              <a:t> </a:t>
            </a:r>
            <a:r>
              <a:rPr lang="en-GB" sz="1600" dirty="0" err="1">
                <a:solidFill>
                  <a:schemeClr val="accent6">
                    <a:lumMod val="50000"/>
                  </a:schemeClr>
                </a:solidFill>
                <a:latin typeface="Arial" panose="020B0604020202020204" pitchFamily="34" charset="0"/>
                <a:cs typeface="Arial" panose="020B0604020202020204" pitchFamily="34" charset="0"/>
              </a:rPr>
              <a:t>thẩm</a:t>
            </a:r>
            <a:r>
              <a:rPr lang="en-GB" sz="1600" dirty="0">
                <a:solidFill>
                  <a:schemeClr val="accent6">
                    <a:lumMod val="50000"/>
                  </a:schemeClr>
                </a:solidFill>
                <a:latin typeface="Arial" panose="020B0604020202020204" pitchFamily="34" charset="0"/>
                <a:cs typeface="Arial" panose="020B0604020202020204" pitchFamily="34" charset="0"/>
              </a:rPr>
              <a:t> </a:t>
            </a:r>
            <a:r>
              <a:rPr lang="en-GB" sz="1600" dirty="0" err="1">
                <a:solidFill>
                  <a:schemeClr val="accent6">
                    <a:lumMod val="50000"/>
                  </a:schemeClr>
                </a:solidFill>
                <a:latin typeface="Arial" panose="020B0604020202020204" pitchFamily="34" charset="0"/>
                <a:cs typeface="Arial" panose="020B0604020202020204" pitchFamily="34" charset="0"/>
              </a:rPr>
              <a:t>định</a:t>
            </a:r>
            <a:r>
              <a:rPr lang="en-GB" sz="1600" dirty="0">
                <a:solidFill>
                  <a:schemeClr val="accent6">
                    <a:lumMod val="50000"/>
                  </a:schemeClr>
                </a:solidFill>
                <a:latin typeface="Arial" panose="020B0604020202020204" pitchFamily="34" charset="0"/>
                <a:cs typeface="Arial" panose="020B0604020202020204" pitchFamily="34" charset="0"/>
              </a:rPr>
              <a:t> </a:t>
            </a:r>
            <a:r>
              <a:rPr lang="en-GB" sz="1600" dirty="0" err="1">
                <a:solidFill>
                  <a:schemeClr val="accent6">
                    <a:lumMod val="50000"/>
                  </a:schemeClr>
                </a:solidFill>
                <a:latin typeface="Arial" panose="020B0604020202020204" pitchFamily="34" charset="0"/>
                <a:cs typeface="Arial" panose="020B0604020202020204" pitchFamily="34" charset="0"/>
              </a:rPr>
              <a:t>bảng</a:t>
            </a:r>
            <a:r>
              <a:rPr lang="en-GB" sz="1600" dirty="0">
                <a:solidFill>
                  <a:schemeClr val="accent6">
                    <a:lumMod val="50000"/>
                  </a:schemeClr>
                </a:solidFill>
                <a:latin typeface="Arial" panose="020B0604020202020204" pitchFamily="34" charset="0"/>
                <a:cs typeface="Arial" panose="020B0604020202020204" pitchFamily="34" charset="0"/>
              </a:rPr>
              <a:t> </a:t>
            </a:r>
            <a:r>
              <a:rPr lang="en-GB" sz="1600" dirty="0" err="1">
                <a:solidFill>
                  <a:schemeClr val="accent6">
                    <a:lumMod val="50000"/>
                  </a:schemeClr>
                </a:solidFill>
                <a:latin typeface="Arial" panose="020B0604020202020204" pitchFamily="34" charset="0"/>
                <a:cs typeface="Arial" panose="020B0604020202020204" pitchFamily="34" charset="0"/>
              </a:rPr>
              <a:t>giá</a:t>
            </a:r>
            <a:r>
              <a:rPr lang="en-GB" sz="1600" dirty="0">
                <a:solidFill>
                  <a:schemeClr val="accent6">
                    <a:lumMod val="50000"/>
                  </a:schemeClr>
                </a:solidFill>
                <a:latin typeface="Arial" panose="020B0604020202020204" pitchFamily="34" charset="0"/>
                <a:cs typeface="Arial" panose="020B0604020202020204" pitchFamily="34" charset="0"/>
              </a:rPr>
              <a:t> </a:t>
            </a:r>
            <a:r>
              <a:rPr lang="en-GB" sz="1600" dirty="0" err="1">
                <a:solidFill>
                  <a:schemeClr val="accent6">
                    <a:lumMod val="50000"/>
                  </a:schemeClr>
                </a:solidFill>
                <a:latin typeface="Arial" panose="020B0604020202020204" pitchFamily="34" charset="0"/>
                <a:cs typeface="Arial" panose="020B0604020202020204" pitchFamily="34" charset="0"/>
              </a:rPr>
              <a:t>đất</a:t>
            </a:r>
            <a:r>
              <a:rPr lang="en-GB" sz="1600" dirty="0">
                <a:solidFill>
                  <a:schemeClr val="accent6">
                    <a:lumMod val="50000"/>
                  </a:schemeClr>
                </a:solidFill>
                <a:latin typeface="Arial" panose="020B0604020202020204" pitchFamily="34" charset="0"/>
                <a:cs typeface="Arial" panose="020B0604020202020204" pitchFamily="34" charset="0"/>
              </a:rPr>
              <a:t> </a:t>
            </a:r>
            <a:r>
              <a:rPr lang="en-GB" sz="1600" dirty="0" err="1">
                <a:solidFill>
                  <a:schemeClr val="accent6">
                    <a:lumMod val="50000"/>
                  </a:schemeClr>
                </a:solidFill>
                <a:latin typeface="Arial" panose="020B0604020202020204" pitchFamily="34" charset="0"/>
                <a:cs typeface="Arial" panose="020B0604020202020204" pitchFamily="34" charset="0"/>
              </a:rPr>
              <a:t>gồm</a:t>
            </a:r>
            <a:r>
              <a:rPr lang="en-GB" sz="1600" dirty="0">
                <a:solidFill>
                  <a:schemeClr val="accent6">
                    <a:lumMod val="50000"/>
                  </a:schemeClr>
                </a:solidFill>
                <a:latin typeface="Arial" panose="020B0604020202020204" pitchFamily="34" charset="0"/>
                <a:cs typeface="Arial" panose="020B0604020202020204" pitchFamily="34" charset="0"/>
              </a:rPr>
              <a:t>:</a:t>
            </a:r>
            <a:endParaRPr lang="en-US" sz="1600" dirty="0">
              <a:solidFill>
                <a:schemeClr val="accent6">
                  <a:lumMod val="50000"/>
                </a:schemeClr>
              </a:solidFill>
              <a:latin typeface="Arial" panose="020B0604020202020204" pitchFamily="34" charset="0"/>
              <a:cs typeface="Arial" panose="020B0604020202020204" pitchFamily="34" charset="0"/>
            </a:endParaRPr>
          </a:p>
          <a:p>
            <a:pPr algn="just">
              <a:spcBef>
                <a:spcPts val="400"/>
              </a:spcBef>
            </a:pP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Tờ</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trình</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về</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việc</a:t>
            </a:r>
            <a:r>
              <a:rPr lang="en-GB" sz="1600" dirty="0">
                <a:latin typeface="Arial" panose="020B0604020202020204" pitchFamily="34" charset="0"/>
                <a:cs typeface="Arial" panose="020B0604020202020204" pitchFamily="34" charset="0"/>
              </a:rPr>
              <a:t> ban </a:t>
            </a:r>
            <a:r>
              <a:rPr lang="en-GB" sz="1600" dirty="0" err="1">
                <a:latin typeface="Arial" panose="020B0604020202020204" pitchFamily="34" charset="0"/>
                <a:cs typeface="Arial" panose="020B0604020202020204" pitchFamily="34" charset="0"/>
              </a:rPr>
              <a:t>hành</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bảng</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giá</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đất</a:t>
            </a:r>
            <a:r>
              <a:rPr lang="en-GB"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algn="just">
              <a:spcBef>
                <a:spcPts val="400"/>
              </a:spcBef>
            </a:pP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Dự</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thảo</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bảng</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giá</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đất</a:t>
            </a:r>
            <a:r>
              <a:rPr lang="en-GB"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algn="just">
              <a:spcBef>
                <a:spcPts val="400"/>
              </a:spcBef>
            </a:pP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Báo</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cáo</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thuyết</a:t>
            </a:r>
            <a:r>
              <a:rPr lang="en-GB" sz="1600" dirty="0">
                <a:latin typeface="Arial" panose="020B0604020202020204" pitchFamily="34" charset="0"/>
                <a:cs typeface="Arial" panose="020B0604020202020204" pitchFamily="34" charset="0"/>
              </a:rPr>
              <a:t> minh </a:t>
            </a:r>
            <a:r>
              <a:rPr lang="en-GB" sz="1600" dirty="0" err="1">
                <a:latin typeface="Arial" panose="020B0604020202020204" pitchFamily="34" charset="0"/>
                <a:cs typeface="Arial" panose="020B0604020202020204" pitchFamily="34" charset="0"/>
              </a:rPr>
              <a:t>xây</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dựng</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bảng</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giá</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đất</a:t>
            </a:r>
            <a:r>
              <a:rPr lang="en-GB"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algn="just">
              <a:spcBef>
                <a:spcPts val="400"/>
              </a:spcBef>
            </a:pP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Báo</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cáo</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tiếp</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thu</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giải</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trình</a:t>
            </a:r>
            <a:r>
              <a:rPr lang="en-GB" sz="1600" dirty="0">
                <a:latin typeface="Arial" panose="020B0604020202020204" pitchFamily="34" charset="0"/>
                <a:cs typeface="Arial" panose="020B0604020202020204" pitchFamily="34" charset="0"/>
              </a:rPr>
              <a:t> ý </a:t>
            </a:r>
            <a:r>
              <a:rPr lang="en-GB" sz="1600" dirty="0" err="1">
                <a:latin typeface="Arial" panose="020B0604020202020204" pitchFamily="34" charset="0"/>
                <a:cs typeface="Arial" panose="020B0604020202020204" pitchFamily="34" charset="0"/>
              </a:rPr>
              <a:t>kiến</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góp</a:t>
            </a:r>
            <a:r>
              <a:rPr lang="en-GB" sz="1600" dirty="0">
                <a:latin typeface="Arial" panose="020B0604020202020204" pitchFamily="34" charset="0"/>
                <a:cs typeface="Arial" panose="020B0604020202020204" pitchFamily="34" charset="0"/>
              </a:rPr>
              <a:t> ý </a:t>
            </a:r>
            <a:r>
              <a:rPr lang="en-GB" sz="1600" dirty="0" err="1">
                <a:latin typeface="Arial" panose="020B0604020202020204" pitchFamily="34" charset="0"/>
                <a:cs typeface="Arial" panose="020B0604020202020204" pitchFamily="34" charset="0"/>
              </a:rPr>
              <a:t>đối</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với</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dự</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thảo</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bảng</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giá</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đất</a:t>
            </a:r>
            <a:r>
              <a:rPr lang="en-GB"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algn="just">
              <a:spcBef>
                <a:spcPts val="400"/>
              </a:spcBef>
            </a:pPr>
            <a:r>
              <a:rPr lang="en-GB" sz="1600" dirty="0">
                <a:solidFill>
                  <a:schemeClr val="accent6">
                    <a:lumMod val="50000"/>
                  </a:schemeClr>
                </a:solidFill>
                <a:latin typeface="Arial" panose="020B0604020202020204" pitchFamily="34" charset="0"/>
                <a:cs typeface="Arial" panose="020B0604020202020204" pitchFamily="34" charset="0"/>
              </a:rPr>
              <a:t>(5). </a:t>
            </a:r>
            <a:r>
              <a:rPr lang="en-GB" sz="1600" dirty="0" err="1">
                <a:solidFill>
                  <a:schemeClr val="accent6">
                    <a:lumMod val="50000"/>
                  </a:schemeClr>
                </a:solidFill>
                <a:latin typeface="Arial" panose="020B0604020202020204" pitchFamily="34" charset="0"/>
                <a:cs typeface="Arial" panose="020B0604020202020204" pitchFamily="34" charset="0"/>
              </a:rPr>
              <a:t>Hồ</a:t>
            </a:r>
            <a:r>
              <a:rPr lang="en-GB" sz="1600" dirty="0">
                <a:solidFill>
                  <a:schemeClr val="accent6">
                    <a:lumMod val="50000"/>
                  </a:schemeClr>
                </a:solidFill>
                <a:latin typeface="Arial" panose="020B0604020202020204" pitchFamily="34" charset="0"/>
                <a:cs typeface="Arial" panose="020B0604020202020204" pitchFamily="34" charset="0"/>
              </a:rPr>
              <a:t> </a:t>
            </a:r>
            <a:r>
              <a:rPr lang="en-GB" sz="1600" dirty="0" err="1">
                <a:solidFill>
                  <a:schemeClr val="accent6">
                    <a:lumMod val="50000"/>
                  </a:schemeClr>
                </a:solidFill>
                <a:latin typeface="Arial" panose="020B0604020202020204" pitchFamily="34" charset="0"/>
                <a:cs typeface="Arial" panose="020B0604020202020204" pitchFamily="34" charset="0"/>
              </a:rPr>
              <a:t>sơ</a:t>
            </a:r>
            <a:r>
              <a:rPr lang="en-GB" sz="1600" dirty="0">
                <a:solidFill>
                  <a:schemeClr val="accent6">
                    <a:lumMod val="50000"/>
                  </a:schemeClr>
                </a:solidFill>
                <a:latin typeface="Arial" panose="020B0604020202020204" pitchFamily="34" charset="0"/>
                <a:cs typeface="Arial" panose="020B0604020202020204" pitchFamily="34" charset="0"/>
              </a:rPr>
              <a:t> </a:t>
            </a:r>
            <a:r>
              <a:rPr lang="en-GB" sz="1600" dirty="0" err="1">
                <a:solidFill>
                  <a:schemeClr val="accent6">
                    <a:lumMod val="50000"/>
                  </a:schemeClr>
                </a:solidFill>
                <a:latin typeface="Arial" panose="020B0604020202020204" pitchFamily="34" charset="0"/>
                <a:cs typeface="Arial" panose="020B0604020202020204" pitchFamily="34" charset="0"/>
              </a:rPr>
              <a:t>trình</a:t>
            </a:r>
            <a:r>
              <a:rPr lang="en-GB" sz="1600" dirty="0">
                <a:solidFill>
                  <a:schemeClr val="accent6">
                    <a:lumMod val="50000"/>
                  </a:schemeClr>
                </a:solidFill>
                <a:latin typeface="Arial" panose="020B0604020202020204" pitchFamily="34" charset="0"/>
                <a:cs typeface="Arial" panose="020B0604020202020204" pitchFamily="34" charset="0"/>
              </a:rPr>
              <a:t> </a:t>
            </a:r>
            <a:r>
              <a:rPr lang="en-GB" sz="1600" dirty="0" err="1">
                <a:solidFill>
                  <a:schemeClr val="accent6">
                    <a:lumMod val="50000"/>
                  </a:schemeClr>
                </a:solidFill>
                <a:latin typeface="Arial" panose="020B0604020202020204" pitchFamily="34" charset="0"/>
                <a:cs typeface="Arial" panose="020B0604020202020204" pitchFamily="34" charset="0"/>
              </a:rPr>
              <a:t>Ủy</a:t>
            </a:r>
            <a:r>
              <a:rPr lang="en-GB" sz="1600" dirty="0">
                <a:solidFill>
                  <a:schemeClr val="accent6">
                    <a:lumMod val="50000"/>
                  </a:schemeClr>
                </a:solidFill>
                <a:latin typeface="Arial" panose="020B0604020202020204" pitchFamily="34" charset="0"/>
                <a:cs typeface="Arial" panose="020B0604020202020204" pitchFamily="34" charset="0"/>
              </a:rPr>
              <a:t> ban </a:t>
            </a:r>
            <a:r>
              <a:rPr lang="en-GB" sz="1600" dirty="0" err="1">
                <a:solidFill>
                  <a:schemeClr val="accent6">
                    <a:lumMod val="50000"/>
                  </a:schemeClr>
                </a:solidFill>
                <a:latin typeface="Arial" panose="020B0604020202020204" pitchFamily="34" charset="0"/>
                <a:cs typeface="Arial" panose="020B0604020202020204" pitchFamily="34" charset="0"/>
              </a:rPr>
              <a:t>nhân</a:t>
            </a:r>
            <a:r>
              <a:rPr lang="en-GB" sz="1600" dirty="0">
                <a:solidFill>
                  <a:schemeClr val="accent6">
                    <a:lumMod val="50000"/>
                  </a:schemeClr>
                </a:solidFill>
                <a:latin typeface="Arial" panose="020B0604020202020204" pitchFamily="34" charset="0"/>
                <a:cs typeface="Arial" panose="020B0604020202020204" pitchFamily="34" charset="0"/>
              </a:rPr>
              <a:t> </a:t>
            </a:r>
            <a:r>
              <a:rPr lang="en-GB" sz="1600" dirty="0" err="1">
                <a:solidFill>
                  <a:schemeClr val="accent6">
                    <a:lumMod val="50000"/>
                  </a:schemeClr>
                </a:solidFill>
                <a:latin typeface="Arial" panose="020B0604020202020204" pitchFamily="34" charset="0"/>
                <a:cs typeface="Arial" panose="020B0604020202020204" pitchFamily="34" charset="0"/>
              </a:rPr>
              <a:t>dân</a:t>
            </a:r>
            <a:r>
              <a:rPr lang="en-GB" sz="1600" dirty="0">
                <a:solidFill>
                  <a:schemeClr val="accent6">
                    <a:lumMod val="50000"/>
                  </a:schemeClr>
                </a:solidFill>
                <a:latin typeface="Arial" panose="020B0604020202020204" pitchFamily="34" charset="0"/>
                <a:cs typeface="Arial" panose="020B0604020202020204" pitchFamily="34" charset="0"/>
              </a:rPr>
              <a:t> </a:t>
            </a:r>
            <a:r>
              <a:rPr lang="en-GB" sz="1600" dirty="0" err="1">
                <a:solidFill>
                  <a:schemeClr val="accent6">
                    <a:lumMod val="50000"/>
                  </a:schemeClr>
                </a:solidFill>
                <a:latin typeface="Arial" panose="020B0604020202020204" pitchFamily="34" charset="0"/>
                <a:cs typeface="Arial" panose="020B0604020202020204" pitchFamily="34" charset="0"/>
              </a:rPr>
              <a:t>cấp</a:t>
            </a:r>
            <a:r>
              <a:rPr lang="en-GB" sz="1600" dirty="0">
                <a:solidFill>
                  <a:schemeClr val="accent6">
                    <a:lumMod val="50000"/>
                  </a:schemeClr>
                </a:solidFill>
                <a:latin typeface="Arial" panose="020B0604020202020204" pitchFamily="34" charset="0"/>
                <a:cs typeface="Arial" panose="020B0604020202020204" pitchFamily="34" charset="0"/>
              </a:rPr>
              <a:t> </a:t>
            </a:r>
            <a:r>
              <a:rPr lang="en-GB" sz="1600" dirty="0" err="1">
                <a:solidFill>
                  <a:schemeClr val="accent6">
                    <a:lumMod val="50000"/>
                  </a:schemeClr>
                </a:solidFill>
                <a:latin typeface="Arial" panose="020B0604020202020204" pitchFamily="34" charset="0"/>
                <a:cs typeface="Arial" panose="020B0604020202020204" pitchFamily="34" charset="0"/>
              </a:rPr>
              <a:t>tỉnh</a:t>
            </a:r>
            <a:r>
              <a:rPr lang="en-GB" sz="1600" dirty="0">
                <a:solidFill>
                  <a:schemeClr val="accent6">
                    <a:lumMod val="50000"/>
                  </a:schemeClr>
                </a:solidFill>
                <a:latin typeface="Arial" panose="020B0604020202020204" pitchFamily="34" charset="0"/>
                <a:cs typeface="Arial" panose="020B0604020202020204" pitchFamily="34" charset="0"/>
              </a:rPr>
              <a:t> </a:t>
            </a:r>
            <a:r>
              <a:rPr lang="en-GB" sz="1600" dirty="0" err="1">
                <a:solidFill>
                  <a:schemeClr val="accent6">
                    <a:lumMod val="50000"/>
                  </a:schemeClr>
                </a:solidFill>
                <a:latin typeface="Arial" panose="020B0604020202020204" pitchFamily="34" charset="0"/>
                <a:cs typeface="Arial" panose="020B0604020202020204" pitchFamily="34" charset="0"/>
              </a:rPr>
              <a:t>quyết</a:t>
            </a:r>
            <a:r>
              <a:rPr lang="en-GB" sz="1600" dirty="0">
                <a:solidFill>
                  <a:schemeClr val="accent6">
                    <a:lumMod val="50000"/>
                  </a:schemeClr>
                </a:solidFill>
                <a:latin typeface="Arial" panose="020B0604020202020204" pitchFamily="34" charset="0"/>
                <a:cs typeface="Arial" panose="020B0604020202020204" pitchFamily="34" charset="0"/>
              </a:rPr>
              <a:t> </a:t>
            </a:r>
            <a:r>
              <a:rPr lang="en-GB" sz="1600" dirty="0" err="1">
                <a:solidFill>
                  <a:schemeClr val="accent6">
                    <a:lumMod val="50000"/>
                  </a:schemeClr>
                </a:solidFill>
                <a:latin typeface="Arial" panose="020B0604020202020204" pitchFamily="34" charset="0"/>
                <a:cs typeface="Arial" panose="020B0604020202020204" pitchFamily="34" charset="0"/>
              </a:rPr>
              <a:t>định</a:t>
            </a:r>
            <a:r>
              <a:rPr lang="en-GB" sz="1600" dirty="0">
                <a:solidFill>
                  <a:schemeClr val="accent6">
                    <a:lumMod val="50000"/>
                  </a:schemeClr>
                </a:solidFill>
                <a:latin typeface="Arial" panose="020B0604020202020204" pitchFamily="34" charset="0"/>
                <a:cs typeface="Arial" panose="020B0604020202020204" pitchFamily="34" charset="0"/>
              </a:rPr>
              <a:t> </a:t>
            </a:r>
            <a:r>
              <a:rPr lang="en-GB" sz="1600" dirty="0" err="1">
                <a:solidFill>
                  <a:schemeClr val="accent6">
                    <a:lumMod val="50000"/>
                  </a:schemeClr>
                </a:solidFill>
                <a:latin typeface="Arial" panose="020B0604020202020204" pitchFamily="34" charset="0"/>
                <a:cs typeface="Arial" panose="020B0604020202020204" pitchFamily="34" charset="0"/>
              </a:rPr>
              <a:t>bảng</a:t>
            </a:r>
            <a:r>
              <a:rPr lang="en-GB" sz="1600" dirty="0">
                <a:solidFill>
                  <a:schemeClr val="accent6">
                    <a:lumMod val="50000"/>
                  </a:schemeClr>
                </a:solidFill>
                <a:latin typeface="Arial" panose="020B0604020202020204" pitchFamily="34" charset="0"/>
                <a:cs typeface="Arial" panose="020B0604020202020204" pitchFamily="34" charset="0"/>
              </a:rPr>
              <a:t> </a:t>
            </a:r>
            <a:r>
              <a:rPr lang="en-GB" sz="1600" dirty="0" err="1">
                <a:solidFill>
                  <a:schemeClr val="accent6">
                    <a:lumMod val="50000"/>
                  </a:schemeClr>
                </a:solidFill>
                <a:latin typeface="Arial" panose="020B0604020202020204" pitchFamily="34" charset="0"/>
                <a:cs typeface="Arial" panose="020B0604020202020204" pitchFamily="34" charset="0"/>
              </a:rPr>
              <a:t>giá</a:t>
            </a:r>
            <a:r>
              <a:rPr lang="en-GB" sz="1600" dirty="0">
                <a:solidFill>
                  <a:schemeClr val="accent6">
                    <a:lumMod val="50000"/>
                  </a:schemeClr>
                </a:solidFill>
                <a:latin typeface="Arial" panose="020B0604020202020204" pitchFamily="34" charset="0"/>
                <a:cs typeface="Arial" panose="020B0604020202020204" pitchFamily="34" charset="0"/>
              </a:rPr>
              <a:t> </a:t>
            </a:r>
            <a:r>
              <a:rPr lang="en-GB" sz="1600" dirty="0" err="1">
                <a:solidFill>
                  <a:schemeClr val="accent6">
                    <a:lumMod val="50000"/>
                  </a:schemeClr>
                </a:solidFill>
                <a:latin typeface="Arial" panose="020B0604020202020204" pitchFamily="34" charset="0"/>
                <a:cs typeface="Arial" panose="020B0604020202020204" pitchFamily="34" charset="0"/>
              </a:rPr>
              <a:t>đất</a:t>
            </a:r>
            <a:r>
              <a:rPr lang="en-GB" sz="1600" dirty="0">
                <a:solidFill>
                  <a:schemeClr val="accent6">
                    <a:lumMod val="50000"/>
                  </a:schemeClr>
                </a:solidFill>
                <a:latin typeface="Arial" panose="020B0604020202020204" pitchFamily="34" charset="0"/>
                <a:cs typeface="Arial" panose="020B0604020202020204" pitchFamily="34" charset="0"/>
              </a:rPr>
              <a:t> </a:t>
            </a:r>
            <a:r>
              <a:rPr lang="en-GB" sz="1600" dirty="0" err="1">
                <a:solidFill>
                  <a:schemeClr val="accent6">
                    <a:lumMod val="50000"/>
                  </a:schemeClr>
                </a:solidFill>
                <a:latin typeface="Arial" panose="020B0604020202020204" pitchFamily="34" charset="0"/>
                <a:cs typeface="Arial" panose="020B0604020202020204" pitchFamily="34" charset="0"/>
              </a:rPr>
              <a:t>gồm</a:t>
            </a:r>
            <a:r>
              <a:rPr lang="en-GB" sz="1600" dirty="0">
                <a:solidFill>
                  <a:schemeClr val="accent6">
                    <a:lumMod val="50000"/>
                  </a:schemeClr>
                </a:solidFill>
                <a:latin typeface="Arial" panose="020B0604020202020204" pitchFamily="34" charset="0"/>
                <a:cs typeface="Arial" panose="020B0604020202020204" pitchFamily="34" charset="0"/>
              </a:rPr>
              <a:t>:</a:t>
            </a:r>
            <a:endParaRPr lang="en-US" sz="1600" dirty="0">
              <a:solidFill>
                <a:schemeClr val="accent6">
                  <a:lumMod val="50000"/>
                </a:schemeClr>
              </a:solidFill>
              <a:latin typeface="Arial" panose="020B0604020202020204" pitchFamily="34" charset="0"/>
              <a:cs typeface="Arial" panose="020B0604020202020204" pitchFamily="34" charset="0"/>
            </a:endParaRPr>
          </a:p>
          <a:p>
            <a:pPr algn="just">
              <a:spcBef>
                <a:spcPts val="400"/>
              </a:spcBef>
            </a:pP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Tờ</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trình</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về</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việc</a:t>
            </a:r>
            <a:r>
              <a:rPr lang="en-GB" sz="1600" dirty="0">
                <a:latin typeface="Arial" panose="020B0604020202020204" pitchFamily="34" charset="0"/>
                <a:cs typeface="Arial" panose="020B0604020202020204" pitchFamily="34" charset="0"/>
              </a:rPr>
              <a:t> ban </a:t>
            </a:r>
            <a:r>
              <a:rPr lang="en-GB" sz="1600" dirty="0" err="1">
                <a:latin typeface="Arial" panose="020B0604020202020204" pitchFamily="34" charset="0"/>
                <a:cs typeface="Arial" panose="020B0604020202020204" pitchFamily="34" charset="0"/>
              </a:rPr>
              <a:t>hành</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bảng</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giá</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đất</a:t>
            </a:r>
            <a:r>
              <a:rPr lang="en-GB"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algn="just">
              <a:spcBef>
                <a:spcPts val="400"/>
              </a:spcBef>
            </a:pP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Dự</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thảo</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bảng</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giá</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đất</a:t>
            </a:r>
            <a:r>
              <a:rPr lang="en-GB"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algn="just">
              <a:spcBef>
                <a:spcPts val="400"/>
              </a:spcBef>
            </a:pP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Báo</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cáo</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thuyết</a:t>
            </a:r>
            <a:r>
              <a:rPr lang="en-GB" sz="1600" dirty="0">
                <a:latin typeface="Arial" panose="020B0604020202020204" pitchFamily="34" charset="0"/>
                <a:cs typeface="Arial" panose="020B0604020202020204" pitchFamily="34" charset="0"/>
              </a:rPr>
              <a:t> minh </a:t>
            </a:r>
            <a:r>
              <a:rPr lang="en-GB" sz="1600" dirty="0" err="1">
                <a:latin typeface="Arial" panose="020B0604020202020204" pitchFamily="34" charset="0"/>
                <a:cs typeface="Arial" panose="020B0604020202020204" pitchFamily="34" charset="0"/>
              </a:rPr>
              <a:t>xây</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dựng</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bảng</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giá</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đất</a:t>
            </a:r>
            <a:r>
              <a:rPr lang="en-GB"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algn="just">
              <a:spcBef>
                <a:spcPts val="400"/>
              </a:spcBef>
            </a:pP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Báo</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cáo</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tiếp</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thu</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giải</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trình</a:t>
            </a:r>
            <a:r>
              <a:rPr lang="en-GB" sz="1600" dirty="0">
                <a:latin typeface="Arial" panose="020B0604020202020204" pitchFamily="34" charset="0"/>
                <a:cs typeface="Arial" panose="020B0604020202020204" pitchFamily="34" charset="0"/>
              </a:rPr>
              <a:t> ý </a:t>
            </a:r>
            <a:r>
              <a:rPr lang="en-GB" sz="1600" dirty="0" err="1">
                <a:latin typeface="Arial" panose="020B0604020202020204" pitchFamily="34" charset="0"/>
                <a:cs typeface="Arial" panose="020B0604020202020204" pitchFamily="34" charset="0"/>
              </a:rPr>
              <a:t>kiến</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góp</a:t>
            </a:r>
            <a:r>
              <a:rPr lang="en-GB" sz="1600" dirty="0">
                <a:latin typeface="Arial" panose="020B0604020202020204" pitchFamily="34" charset="0"/>
                <a:cs typeface="Arial" panose="020B0604020202020204" pitchFamily="34" charset="0"/>
              </a:rPr>
              <a:t> ý </a:t>
            </a:r>
            <a:r>
              <a:rPr lang="en-GB" sz="1600" dirty="0" err="1">
                <a:latin typeface="Arial" panose="020B0604020202020204" pitchFamily="34" charset="0"/>
                <a:cs typeface="Arial" panose="020B0604020202020204" pitchFamily="34" charset="0"/>
              </a:rPr>
              <a:t>đối</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với</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dự</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thảo</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bảng</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giá</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đất</a:t>
            </a:r>
            <a:r>
              <a:rPr lang="en-GB"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algn="just">
              <a:spcBef>
                <a:spcPts val="400"/>
              </a:spcBef>
            </a:pP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Văn</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bản</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thẩm</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định</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bảng</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giá</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đất</a:t>
            </a:r>
            <a:r>
              <a:rPr lang="en-GB"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algn="just">
              <a:spcBef>
                <a:spcPts val="400"/>
              </a:spcBef>
            </a:pP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Báo</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cáo</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tiếp</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thu</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giải</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trình</a:t>
            </a:r>
            <a:r>
              <a:rPr lang="en-GB" sz="1600" dirty="0">
                <a:latin typeface="Arial" panose="020B0604020202020204" pitchFamily="34" charset="0"/>
                <a:cs typeface="Arial" panose="020B0604020202020204" pitchFamily="34" charset="0"/>
              </a:rPr>
              <a:t> ý </a:t>
            </a:r>
            <a:r>
              <a:rPr lang="en-GB" sz="1600" dirty="0" err="1">
                <a:latin typeface="Arial" panose="020B0604020202020204" pitchFamily="34" charset="0"/>
                <a:cs typeface="Arial" panose="020B0604020202020204" pitchFamily="34" charset="0"/>
              </a:rPr>
              <a:t>kiến</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thẩm</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định</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bảng</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giá</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đất</a:t>
            </a:r>
            <a:r>
              <a:rPr lang="en-GB"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algn="just">
              <a:spcBef>
                <a:spcPts val="400"/>
              </a:spcBef>
            </a:pPr>
            <a:r>
              <a:rPr lang="en-US" sz="1600" b="1">
                <a:solidFill>
                  <a:schemeClr val="accent6">
                    <a:lumMod val="50000"/>
                  </a:schemeClr>
                </a:solidFill>
                <a:latin typeface="Arial" panose="020B0604020202020204" pitchFamily="34" charset="0"/>
                <a:ea typeface="Poppins"/>
                <a:cs typeface="Arial" panose="020B0604020202020204" pitchFamily="34" charset="0"/>
                <a:sym typeface="Poppins"/>
              </a:rPr>
              <a:t>Số </a:t>
            </a:r>
            <a:r>
              <a:rPr lang="en-US" sz="1600" b="1" dirty="0" err="1">
                <a:solidFill>
                  <a:schemeClr val="accent6">
                    <a:lumMod val="50000"/>
                  </a:schemeClr>
                </a:solidFill>
                <a:latin typeface="Arial" panose="020B0604020202020204" pitchFamily="34" charset="0"/>
                <a:ea typeface="Poppins"/>
                <a:cs typeface="Arial" panose="020B0604020202020204" pitchFamily="34" charset="0"/>
                <a:sym typeface="Poppins"/>
              </a:rPr>
              <a:t>lượng</a:t>
            </a:r>
            <a:r>
              <a:rPr lang="en-US" sz="1600" b="1" dirty="0">
                <a:solidFill>
                  <a:schemeClr val="accent6">
                    <a:lumMod val="50000"/>
                  </a:schemeClr>
                </a:solidFill>
                <a:latin typeface="Arial" panose="020B0604020202020204" pitchFamily="34" charset="0"/>
                <a:ea typeface="Poppins"/>
                <a:cs typeface="Arial" panose="020B0604020202020204" pitchFamily="34" charset="0"/>
                <a:sym typeface="Poppins"/>
              </a:rPr>
              <a:t> </a:t>
            </a:r>
            <a:r>
              <a:rPr lang="en-US" sz="1600" b="1" dirty="0" err="1">
                <a:solidFill>
                  <a:schemeClr val="accent6">
                    <a:lumMod val="50000"/>
                  </a:schemeClr>
                </a:solidFill>
                <a:latin typeface="Arial" panose="020B0604020202020204" pitchFamily="34" charset="0"/>
                <a:ea typeface="Poppins"/>
                <a:cs typeface="Arial" panose="020B0604020202020204" pitchFamily="34" charset="0"/>
                <a:sym typeface="Poppins"/>
              </a:rPr>
              <a:t>hồ</a:t>
            </a:r>
            <a:r>
              <a:rPr lang="en-US" sz="1600" b="1" dirty="0">
                <a:solidFill>
                  <a:schemeClr val="accent6">
                    <a:lumMod val="50000"/>
                  </a:schemeClr>
                </a:solidFill>
                <a:latin typeface="Arial" panose="020B0604020202020204" pitchFamily="34" charset="0"/>
                <a:ea typeface="Poppins"/>
                <a:cs typeface="Arial" panose="020B0604020202020204" pitchFamily="34" charset="0"/>
                <a:sym typeface="Poppins"/>
              </a:rPr>
              <a:t> </a:t>
            </a:r>
            <a:r>
              <a:rPr lang="en-US" sz="1600" b="1" dirty="0" err="1">
                <a:solidFill>
                  <a:schemeClr val="accent6">
                    <a:lumMod val="50000"/>
                  </a:schemeClr>
                </a:solidFill>
                <a:latin typeface="Arial" panose="020B0604020202020204" pitchFamily="34" charset="0"/>
                <a:ea typeface="Poppins"/>
                <a:cs typeface="Arial" panose="020B0604020202020204" pitchFamily="34" charset="0"/>
                <a:sym typeface="Poppins"/>
              </a:rPr>
              <a:t>sơ</a:t>
            </a:r>
            <a:r>
              <a:rPr lang="en-US" sz="1600" b="1" dirty="0">
                <a:solidFill>
                  <a:schemeClr val="accent6">
                    <a:lumMod val="50000"/>
                  </a:schemeClr>
                </a:solidFill>
                <a:latin typeface="Arial" panose="020B0604020202020204" pitchFamily="34" charset="0"/>
                <a:ea typeface="Poppins"/>
                <a:cs typeface="Arial" panose="020B0604020202020204" pitchFamily="34" charset="0"/>
                <a:sym typeface="Poppins"/>
              </a:rPr>
              <a:t>: </a:t>
            </a:r>
            <a:r>
              <a:rPr lang="en-US" sz="1600" dirty="0">
                <a:latin typeface="Arial" panose="020B0604020202020204" pitchFamily="34" charset="0"/>
                <a:ea typeface="Poppins"/>
                <a:cs typeface="Arial" panose="020B0604020202020204" pitchFamily="34" charset="0"/>
                <a:sym typeface="Poppins"/>
              </a:rPr>
              <a:t>01 </a:t>
            </a:r>
            <a:r>
              <a:rPr lang="en-US" sz="1600" dirty="0" err="1">
                <a:latin typeface="Arial" panose="020B0604020202020204" pitchFamily="34" charset="0"/>
                <a:ea typeface="Poppins"/>
                <a:cs typeface="Arial" panose="020B0604020202020204" pitchFamily="34" charset="0"/>
                <a:sym typeface="Poppins"/>
              </a:rPr>
              <a:t>bộ</a:t>
            </a:r>
            <a:r>
              <a:rPr lang="en-US" sz="1600" dirty="0">
                <a:latin typeface="Arial" panose="020B0604020202020204" pitchFamily="34" charset="0"/>
                <a:ea typeface="Poppins"/>
                <a:cs typeface="Arial" panose="020B0604020202020204" pitchFamily="34" charset="0"/>
                <a:sym typeface="Poppins"/>
              </a:rPr>
              <a:t>.</a:t>
            </a:r>
            <a:endParaRPr lang="en-US" sz="1600" dirty="0">
              <a:solidFill>
                <a:srgbClr val="6B7A83"/>
              </a:solidFill>
              <a:latin typeface="Arial" panose="020B0604020202020204" pitchFamily="34" charset="0"/>
              <a:ea typeface="Poppins"/>
              <a:cs typeface="Arial" panose="020B0604020202020204" pitchFamily="34" charset="0"/>
              <a:sym typeface="Poppins"/>
            </a:endParaRPr>
          </a:p>
        </p:txBody>
      </p:sp>
      <p:sp>
        <p:nvSpPr>
          <p:cNvPr id="78" name="TextBox 78">
            <a:extLst>
              <a:ext uri="{FF2B5EF4-FFF2-40B4-BE49-F238E27FC236}">
                <a16:creationId xmlns:a16="http://schemas.microsoft.com/office/drawing/2014/main" id="{6A24AC6E-5447-B42C-CF9E-DB6F6A121AF2}"/>
              </a:ext>
            </a:extLst>
          </p:cNvPr>
          <p:cNvSpPr txBox="1"/>
          <p:nvPr/>
        </p:nvSpPr>
        <p:spPr>
          <a:xfrm>
            <a:off x="1503435" y="15097736"/>
            <a:ext cx="3624115" cy="576376"/>
          </a:xfrm>
          <a:prstGeom prst="rect">
            <a:avLst/>
          </a:prstGeom>
        </p:spPr>
        <p:txBody>
          <a:bodyPr lIns="0" tIns="0" rIns="0" bIns="0" rtlCol="0" anchor="t">
            <a:spAutoFit/>
          </a:bodyPr>
          <a:lstStyle/>
          <a:p>
            <a:pPr algn="l">
              <a:lnSpc>
                <a:spcPts val="2280"/>
              </a:lnSpc>
            </a:pPr>
            <a:r>
              <a:rPr lang="vi-VN" sz="1900" b="1" dirty="0">
                <a:solidFill>
                  <a:srgbClr val="FFFFFF"/>
                </a:solidFill>
                <a:latin typeface="Arial" panose="020B0604020202020204" pitchFamily="34" charset="0"/>
                <a:ea typeface="Montserrat Bold"/>
                <a:cs typeface="Arial" panose="020B0604020202020204" pitchFamily="34" charset="0"/>
                <a:sym typeface="Montserrat Bold"/>
              </a:rPr>
              <a:t>Đối tượng thực hiện thủ tục hành chính</a:t>
            </a:r>
            <a:endParaRPr lang="en-US" sz="1900" b="1" dirty="0">
              <a:solidFill>
                <a:srgbClr val="FFFFFF"/>
              </a:solidFill>
              <a:latin typeface="Arial" panose="020B0604020202020204" pitchFamily="34" charset="0"/>
              <a:ea typeface="Montserrat Bold"/>
              <a:cs typeface="Arial" panose="020B0604020202020204" pitchFamily="34" charset="0"/>
              <a:sym typeface="Montserrat Bold"/>
            </a:endParaRPr>
          </a:p>
        </p:txBody>
      </p:sp>
      <p:sp>
        <p:nvSpPr>
          <p:cNvPr id="79" name="TextBox 79">
            <a:extLst>
              <a:ext uri="{FF2B5EF4-FFF2-40B4-BE49-F238E27FC236}">
                <a16:creationId xmlns:a16="http://schemas.microsoft.com/office/drawing/2014/main" id="{70C57E1C-93D0-0EC1-EACC-A61A2B1B4B9F}"/>
              </a:ext>
            </a:extLst>
          </p:cNvPr>
          <p:cNvSpPr txBox="1"/>
          <p:nvPr/>
        </p:nvSpPr>
        <p:spPr>
          <a:xfrm>
            <a:off x="1462924" y="13880090"/>
            <a:ext cx="2705697" cy="468361"/>
          </a:xfrm>
          <a:prstGeom prst="rect">
            <a:avLst/>
          </a:prstGeom>
        </p:spPr>
        <p:txBody>
          <a:bodyPr lIns="0" tIns="0" rIns="0" bIns="0" rtlCol="0" anchor="t">
            <a:spAutoFit/>
          </a:bodyPr>
          <a:lstStyle/>
          <a:p>
            <a:pPr algn="l">
              <a:lnSpc>
                <a:spcPts val="2660"/>
              </a:lnSpc>
            </a:pPr>
            <a:r>
              <a:rPr lang="en-US" sz="1900" b="1" dirty="0" err="1">
                <a:solidFill>
                  <a:srgbClr val="FFFFFF"/>
                </a:solidFill>
                <a:latin typeface="Arial" panose="020B0604020202020204" pitchFamily="34" charset="0"/>
                <a:ea typeface="Montserrat Bold"/>
                <a:cs typeface="Arial" panose="020B0604020202020204" pitchFamily="34" charset="0"/>
                <a:sym typeface="Montserrat Bold"/>
              </a:rPr>
              <a:t>Thời</a:t>
            </a:r>
            <a:r>
              <a:rPr lang="en-US" sz="1900" b="1" dirty="0">
                <a:solidFill>
                  <a:srgbClr val="FFFFFF"/>
                </a:solidFill>
                <a:latin typeface="Arial" panose="020B0604020202020204" pitchFamily="34" charset="0"/>
                <a:ea typeface="Montserrat Bold"/>
                <a:cs typeface="Arial" panose="020B0604020202020204" pitchFamily="34" charset="0"/>
                <a:sym typeface="Montserrat Bold"/>
              </a:rPr>
              <a:t> </a:t>
            </a:r>
            <a:r>
              <a:rPr lang="en-US" sz="1900" b="1" dirty="0" err="1">
                <a:solidFill>
                  <a:srgbClr val="FFFFFF"/>
                </a:solidFill>
                <a:latin typeface="Arial" panose="020B0604020202020204" pitchFamily="34" charset="0"/>
                <a:ea typeface="Montserrat Bold"/>
                <a:cs typeface="Arial" panose="020B0604020202020204" pitchFamily="34" charset="0"/>
                <a:sym typeface="Montserrat Bold"/>
              </a:rPr>
              <a:t>hạn</a:t>
            </a:r>
            <a:r>
              <a:rPr lang="en-US" sz="1900" b="1" dirty="0">
                <a:solidFill>
                  <a:srgbClr val="FFFFFF"/>
                </a:solidFill>
                <a:latin typeface="Arial" panose="020B0604020202020204" pitchFamily="34" charset="0"/>
                <a:ea typeface="Montserrat Bold"/>
                <a:cs typeface="Arial" panose="020B0604020202020204" pitchFamily="34" charset="0"/>
                <a:sym typeface="Montserrat Bold"/>
              </a:rPr>
              <a:t> </a:t>
            </a:r>
            <a:r>
              <a:rPr lang="en-US" sz="1900" b="1" dirty="0" err="1">
                <a:solidFill>
                  <a:srgbClr val="FFFFFF"/>
                </a:solidFill>
                <a:latin typeface="Arial" panose="020B0604020202020204" pitchFamily="34" charset="0"/>
                <a:ea typeface="Montserrat Bold"/>
                <a:cs typeface="Arial" panose="020B0604020202020204" pitchFamily="34" charset="0"/>
                <a:sym typeface="Montserrat Bold"/>
              </a:rPr>
              <a:t>giải</a:t>
            </a:r>
            <a:r>
              <a:rPr lang="en-US" sz="1900" b="1" dirty="0">
                <a:solidFill>
                  <a:srgbClr val="FFFFFF"/>
                </a:solidFill>
                <a:latin typeface="Arial" panose="020B0604020202020204" pitchFamily="34" charset="0"/>
                <a:ea typeface="Montserrat Bold"/>
                <a:cs typeface="Arial" panose="020B0604020202020204" pitchFamily="34" charset="0"/>
                <a:sym typeface="Montserrat Bold"/>
              </a:rPr>
              <a:t> </a:t>
            </a:r>
            <a:r>
              <a:rPr lang="en-US" sz="1900" b="1" dirty="0" err="1">
                <a:solidFill>
                  <a:srgbClr val="FFFFFF"/>
                </a:solidFill>
                <a:latin typeface="Arial" panose="020B0604020202020204" pitchFamily="34" charset="0"/>
                <a:ea typeface="Montserrat Bold"/>
                <a:cs typeface="Arial" panose="020B0604020202020204" pitchFamily="34" charset="0"/>
                <a:sym typeface="Montserrat Bold"/>
              </a:rPr>
              <a:t>quyết</a:t>
            </a:r>
            <a:endParaRPr lang="en-US" sz="1900" b="1" dirty="0">
              <a:solidFill>
                <a:srgbClr val="FFFFFF"/>
              </a:solidFill>
              <a:latin typeface="Arial" panose="020B0604020202020204" pitchFamily="34" charset="0"/>
              <a:ea typeface="Montserrat Bold"/>
              <a:cs typeface="Arial" panose="020B0604020202020204" pitchFamily="34" charset="0"/>
              <a:sym typeface="Montserrat Bold"/>
            </a:endParaRPr>
          </a:p>
        </p:txBody>
      </p:sp>
      <p:sp>
        <p:nvSpPr>
          <p:cNvPr id="80" name="TextBox 80">
            <a:extLst>
              <a:ext uri="{FF2B5EF4-FFF2-40B4-BE49-F238E27FC236}">
                <a16:creationId xmlns:a16="http://schemas.microsoft.com/office/drawing/2014/main" id="{E4A12115-4BD7-C18F-C9B3-6FAE6D3D99BC}"/>
              </a:ext>
            </a:extLst>
          </p:cNvPr>
          <p:cNvSpPr txBox="1"/>
          <p:nvPr/>
        </p:nvSpPr>
        <p:spPr>
          <a:xfrm>
            <a:off x="1596373" y="14550594"/>
            <a:ext cx="3984205" cy="196849"/>
          </a:xfrm>
          <a:prstGeom prst="rect">
            <a:avLst/>
          </a:prstGeom>
        </p:spPr>
        <p:txBody>
          <a:bodyPr lIns="0" tIns="0" rIns="0" bIns="0" rtlCol="0" anchor="t">
            <a:spAutoFit/>
          </a:bodyPr>
          <a:lstStyle/>
          <a:p>
            <a:pPr algn="just">
              <a:lnSpc>
                <a:spcPts val="1540"/>
              </a:lnSpc>
            </a:pPr>
            <a:r>
              <a:rPr lang="en-US" dirty="0" err="1">
                <a:latin typeface="Arial" panose="020B0604020202020204" pitchFamily="34" charset="0"/>
                <a:ea typeface="Poppins"/>
                <a:cs typeface="Arial" panose="020B0604020202020204" pitchFamily="34" charset="0"/>
                <a:sym typeface="Poppins"/>
              </a:rPr>
              <a:t>Không</a:t>
            </a:r>
            <a:r>
              <a:rPr lang="en-US" dirty="0">
                <a:latin typeface="Arial" panose="020B0604020202020204" pitchFamily="34" charset="0"/>
                <a:ea typeface="Poppins"/>
                <a:cs typeface="Arial" panose="020B0604020202020204" pitchFamily="34" charset="0"/>
                <a:sym typeface="Poppins"/>
              </a:rPr>
              <a:t> </a:t>
            </a:r>
            <a:r>
              <a:rPr lang="en-US" dirty="0" err="1">
                <a:latin typeface="Arial" panose="020B0604020202020204" pitchFamily="34" charset="0"/>
                <a:ea typeface="Poppins"/>
                <a:cs typeface="Arial" panose="020B0604020202020204" pitchFamily="34" charset="0"/>
                <a:sym typeface="Poppins"/>
              </a:rPr>
              <a:t>quy</a:t>
            </a:r>
            <a:r>
              <a:rPr lang="en-US" dirty="0">
                <a:latin typeface="Arial" panose="020B0604020202020204" pitchFamily="34" charset="0"/>
                <a:ea typeface="Poppins"/>
                <a:cs typeface="Arial" panose="020B0604020202020204" pitchFamily="34" charset="0"/>
                <a:sym typeface="Poppins"/>
              </a:rPr>
              <a:t> </a:t>
            </a:r>
            <a:r>
              <a:rPr lang="en-US" dirty="0" err="1">
                <a:latin typeface="Arial" panose="020B0604020202020204" pitchFamily="34" charset="0"/>
                <a:ea typeface="Poppins"/>
                <a:cs typeface="Arial" panose="020B0604020202020204" pitchFamily="34" charset="0"/>
                <a:sym typeface="Poppins"/>
              </a:rPr>
              <a:t>định</a:t>
            </a:r>
            <a:endParaRPr lang="vi-VN" dirty="0">
              <a:latin typeface="Arial" panose="020B0604020202020204" pitchFamily="34" charset="0"/>
              <a:ea typeface="Poppins"/>
              <a:cs typeface="Arial" panose="020B0604020202020204" pitchFamily="34" charset="0"/>
              <a:sym typeface="Poppins"/>
            </a:endParaRPr>
          </a:p>
        </p:txBody>
      </p:sp>
      <p:sp>
        <p:nvSpPr>
          <p:cNvPr id="81" name="TextBox 81">
            <a:extLst>
              <a:ext uri="{FF2B5EF4-FFF2-40B4-BE49-F238E27FC236}">
                <a16:creationId xmlns:a16="http://schemas.microsoft.com/office/drawing/2014/main" id="{A7606E8A-5CA5-CC17-3D40-CE9359E376BE}"/>
              </a:ext>
            </a:extLst>
          </p:cNvPr>
          <p:cNvSpPr txBox="1"/>
          <p:nvPr/>
        </p:nvSpPr>
        <p:spPr>
          <a:xfrm>
            <a:off x="1135796" y="16063194"/>
            <a:ext cx="5592688" cy="2328843"/>
          </a:xfrm>
          <a:prstGeom prst="rect">
            <a:avLst/>
          </a:prstGeom>
        </p:spPr>
        <p:txBody>
          <a:bodyPr wrap="square" lIns="0" tIns="0" rIns="0" bIns="0" rtlCol="0" anchor="t">
            <a:spAutoFit/>
          </a:bodyPr>
          <a:lstStyle/>
          <a:p>
            <a:pPr algn="just">
              <a:spcBef>
                <a:spcPts val="400"/>
              </a:spcBef>
            </a:pPr>
            <a:r>
              <a:rPr lang="vi-VN" sz="1600" dirty="0">
                <a:solidFill>
                  <a:srgbClr val="6B7A83"/>
                </a:solidFill>
                <a:latin typeface="Arial" panose="020B0604020202020204" pitchFamily="34" charset="0"/>
                <a:ea typeface="Poppins"/>
                <a:cs typeface="Arial" panose="020B0604020202020204" pitchFamily="34" charset="0"/>
                <a:sym typeface="Poppins"/>
              </a:rPr>
              <a:t> </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Ủy</a:t>
            </a:r>
            <a:r>
              <a:rPr lang="en-US" sz="1600" dirty="0">
                <a:latin typeface="Arial" panose="020B0604020202020204" pitchFamily="34" charset="0"/>
                <a:cs typeface="Arial" panose="020B0604020202020204" pitchFamily="34" charset="0"/>
              </a:rPr>
              <a:t> ban </a:t>
            </a:r>
            <a:r>
              <a:rPr lang="en-US" sz="1600" dirty="0" err="1">
                <a:latin typeface="Arial" panose="020B0604020202020204" pitchFamily="34" charset="0"/>
                <a:cs typeface="Arial" panose="020B0604020202020204" pitchFamily="34" charset="0"/>
              </a:rPr>
              <a:t>nhân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dân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cấp</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tỉnh</a:t>
            </a:r>
            <a:r>
              <a:rPr lang="en-US" sz="1600" dirty="0">
                <a:latin typeface="Arial" panose="020B0604020202020204" pitchFamily="34" charset="0"/>
                <a:cs typeface="Arial" panose="020B0604020202020204" pitchFamily="34" charset="0"/>
              </a:rPr>
              <a:t>.</a:t>
            </a:r>
          </a:p>
          <a:p>
            <a:pPr algn="just">
              <a:spcBef>
                <a:spcPts val="400"/>
              </a:spcBef>
            </a:pP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Chủ</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tịch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Ủy</a:t>
            </a:r>
            <a:r>
              <a:rPr lang="en-US" sz="1600" dirty="0">
                <a:latin typeface="Arial" panose="020B0604020202020204" pitchFamily="34" charset="0"/>
                <a:cs typeface="Arial" panose="020B0604020202020204" pitchFamily="34" charset="0"/>
              </a:rPr>
              <a:t> ban </a:t>
            </a:r>
            <a:r>
              <a:rPr lang="en-US" sz="1600" dirty="0" err="1">
                <a:latin typeface="Arial" panose="020B0604020202020204" pitchFamily="34" charset="0"/>
                <a:cs typeface="Arial" panose="020B0604020202020204" pitchFamily="34" charset="0"/>
              </a:rPr>
              <a:t>nhân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dân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cấp</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tỉnh</a:t>
            </a:r>
            <a:r>
              <a:rPr lang="en-US" sz="1600" dirty="0">
                <a:latin typeface="Arial" panose="020B0604020202020204" pitchFamily="34" charset="0"/>
                <a:cs typeface="Arial" panose="020B0604020202020204" pitchFamily="34" charset="0"/>
              </a:rPr>
              <a:t>.</a:t>
            </a:r>
          </a:p>
          <a:p>
            <a:pPr algn="just">
              <a:spcBef>
                <a:spcPts val="400"/>
              </a:spcBef>
            </a:pP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Ủy</a:t>
            </a:r>
            <a:r>
              <a:rPr lang="en-US" sz="1600" dirty="0">
                <a:latin typeface="Arial" panose="020B0604020202020204" pitchFamily="34" charset="0"/>
                <a:cs typeface="Arial" panose="020B0604020202020204" pitchFamily="34" charset="0"/>
              </a:rPr>
              <a:t> ban </a:t>
            </a:r>
            <a:r>
              <a:rPr lang="en-US" sz="1600" dirty="0" err="1">
                <a:latin typeface="Arial" panose="020B0604020202020204" pitchFamily="34" charset="0"/>
                <a:cs typeface="Arial" panose="020B0604020202020204" pitchFamily="34" charset="0"/>
              </a:rPr>
              <a:t>nhân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dân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cấp</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xã</a:t>
            </a:r>
            <a:r>
              <a:rPr lang="en-US" sz="1600" dirty="0">
                <a:latin typeface="Arial" panose="020B0604020202020204" pitchFamily="34" charset="0"/>
                <a:cs typeface="Arial" panose="020B0604020202020204" pitchFamily="34" charset="0"/>
              </a:rPr>
              <a:t>.</a:t>
            </a:r>
          </a:p>
          <a:p>
            <a:pPr algn="just">
              <a:spcBef>
                <a:spcPts val="400"/>
              </a:spcBef>
            </a:pP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Cơ</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quan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có</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chức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năng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quản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lý</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đất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đai</a:t>
            </a:r>
            <a:r>
              <a:rPr lang="en-US" sz="1600" dirty="0">
                <a:latin typeface="Arial" panose="020B0604020202020204" pitchFamily="34" charset="0"/>
                <a:cs typeface="Arial" panose="020B0604020202020204" pitchFamily="34" charset="0"/>
              </a:rPr>
              <a:t>. </a:t>
            </a:r>
          </a:p>
          <a:p>
            <a:pPr algn="just">
              <a:spcBef>
                <a:spcPts val="400"/>
              </a:spcBef>
            </a:pP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Sở</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Tài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chính</a:t>
            </a:r>
            <a:r>
              <a:rPr lang="en-US" sz="1600" dirty="0">
                <a:latin typeface="Arial" panose="020B0604020202020204" pitchFamily="34" charset="0"/>
                <a:cs typeface="Arial" panose="020B0604020202020204" pitchFamily="34" charset="0"/>
              </a:rPr>
              <a:t>.</a:t>
            </a:r>
          </a:p>
          <a:p>
            <a:pPr algn="just">
              <a:spcBef>
                <a:spcPts val="400"/>
              </a:spcBef>
            </a:pP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Hội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đồng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thẩm</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định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bảng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giá</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đất</a:t>
            </a:r>
            <a:r>
              <a:rPr lang="en-US" sz="1600" dirty="0">
                <a:latin typeface="Arial" panose="020B0604020202020204" pitchFamily="34" charset="0"/>
                <a:cs typeface="Arial" panose="020B0604020202020204" pitchFamily="34" charset="0"/>
              </a:rPr>
              <a:t>;</a:t>
            </a:r>
          </a:p>
          <a:p>
            <a:pPr algn="just">
              <a:spcBef>
                <a:spcPts val="400"/>
              </a:spcBef>
            </a:pP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Tổ</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chức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phát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triển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quỹ</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đất</a:t>
            </a:r>
            <a:r>
              <a:rPr lang="en-US" sz="1600" dirty="0">
                <a:latin typeface="Arial" panose="020B0604020202020204" pitchFamily="34" charset="0"/>
                <a:cs typeface="Arial" panose="020B0604020202020204" pitchFamily="34" charset="0"/>
              </a:rPr>
              <a:t>.</a:t>
            </a:r>
          </a:p>
          <a:p>
            <a:pPr algn="just">
              <a:spcBef>
                <a:spcPts val="400"/>
              </a:spcBef>
            </a:pP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Các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cơ</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quan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tổ</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chức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có</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liên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quan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nếu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có</a:t>
            </a:r>
            <a:r>
              <a:rPr lang="en-US" sz="1600" dirty="0">
                <a:latin typeface="Arial" panose="020B0604020202020204" pitchFamily="34" charset="0"/>
                <a:cs typeface="Arial" panose="020B0604020202020204" pitchFamily="34" charset="0"/>
              </a:rPr>
              <a:t>).</a:t>
            </a:r>
          </a:p>
        </p:txBody>
      </p:sp>
      <p:sp>
        <p:nvSpPr>
          <p:cNvPr id="84" name="TextBox 84">
            <a:extLst>
              <a:ext uri="{FF2B5EF4-FFF2-40B4-BE49-F238E27FC236}">
                <a16:creationId xmlns:a16="http://schemas.microsoft.com/office/drawing/2014/main" id="{255CE470-B64D-9C98-DD35-C07CDA25557F}"/>
              </a:ext>
            </a:extLst>
          </p:cNvPr>
          <p:cNvSpPr txBox="1"/>
          <p:nvPr/>
        </p:nvSpPr>
        <p:spPr>
          <a:xfrm>
            <a:off x="208965" y="343275"/>
            <a:ext cx="7398798" cy="844783"/>
          </a:xfrm>
          <a:prstGeom prst="rect">
            <a:avLst/>
          </a:prstGeom>
        </p:spPr>
        <p:txBody>
          <a:bodyPr lIns="0" tIns="0" rIns="0" bIns="0" rtlCol="0" anchor="t">
            <a:spAutoFit/>
          </a:bodyPr>
          <a:lstStyle/>
          <a:p>
            <a:pPr algn="ctr">
              <a:lnSpc>
                <a:spcPts val="3359"/>
              </a:lnSpc>
            </a:pPr>
            <a:r>
              <a:rPr lang="en-US" sz="2800" b="1" spc="237" dirty="0">
                <a:solidFill>
                  <a:srgbClr val="FFFFFF"/>
                </a:solidFill>
                <a:latin typeface="Arial" panose="020B0604020202020204" pitchFamily="34" charset="0"/>
                <a:ea typeface="Anton"/>
                <a:cs typeface="Arial" panose="020B0604020202020204" pitchFamily="34" charset="0"/>
                <a:sym typeface="Anton"/>
              </a:rPr>
              <a:t>HỒ SƠ, THỜI HẠN, ĐỐI TƯỢNG THỰC HIỆN</a:t>
            </a:r>
          </a:p>
        </p:txBody>
      </p:sp>
      <p:graphicFrame>
        <p:nvGraphicFramePr>
          <p:cNvPr id="6" name="Object 5"/>
          <p:cNvGraphicFramePr>
            <a:graphicFrameLocks noChangeAspect="1"/>
          </p:cNvGraphicFramePr>
          <p:nvPr>
            <p:extLst>
              <p:ext uri="{D42A27DB-BD31-4B8C-83A1-F6EECF244321}">
                <p14:modId xmlns:p14="http://schemas.microsoft.com/office/powerpoint/2010/main" val="2677373036"/>
              </p:ext>
            </p:extLst>
          </p:nvPr>
        </p:nvGraphicFramePr>
        <p:xfrm>
          <a:off x="5928509" y="2853606"/>
          <a:ext cx="1359639" cy="1184994"/>
        </p:xfrm>
        <a:graphic>
          <a:graphicData uri="http://schemas.openxmlformats.org/presentationml/2006/ole">
            <mc:AlternateContent xmlns:mc="http://schemas.openxmlformats.org/markup-compatibility/2006">
              <mc:Choice xmlns:v="urn:schemas-microsoft-com:vml" Requires="v">
                <p:oleObj name="PDF" showAsIcon="1" r:id="rId7" imgW="914400" imgH="792360" progId="FoxitReader.Document">
                  <p:embed/>
                </p:oleObj>
              </mc:Choice>
              <mc:Fallback>
                <p:oleObj name="PDF" showAsIcon="1" r:id="rId7" imgW="914400" imgH="792360" progId="FoxitReader.Document">
                  <p:embed/>
                  <p:pic>
                    <p:nvPicPr>
                      <p:cNvPr id="6" name="Object 5"/>
                      <p:cNvPicPr/>
                      <p:nvPr/>
                    </p:nvPicPr>
                    <p:blipFill>
                      <a:blip r:embed="rId8"/>
                      <a:stretch>
                        <a:fillRect/>
                      </a:stretch>
                    </p:blipFill>
                    <p:spPr>
                      <a:xfrm>
                        <a:off x="5928509" y="2853606"/>
                        <a:ext cx="1359639" cy="1184994"/>
                      </a:xfrm>
                      <a:prstGeom prst="rect">
                        <a:avLst/>
                      </a:prstGeom>
                    </p:spPr>
                  </p:pic>
                </p:oleObj>
              </mc:Fallback>
            </mc:AlternateContent>
          </a:graphicData>
        </a:graphic>
      </p:graphicFrame>
    </p:spTree>
    <p:extLst>
      <p:ext uri="{BB962C8B-B14F-4D97-AF65-F5344CB8AC3E}">
        <p14:creationId xmlns:p14="http://schemas.microsoft.com/office/powerpoint/2010/main" val="10047712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536</TotalTime>
  <Words>2379</Words>
  <Application>Microsoft Office PowerPoint</Application>
  <PresentationFormat>Custom</PresentationFormat>
  <Paragraphs>132</Paragraphs>
  <Slides>5</Slides>
  <Notes>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5</vt:i4>
      </vt:variant>
    </vt:vector>
  </HeadingPairs>
  <TitlesOfParts>
    <vt:vector size="10" baseType="lpstr">
      <vt:lpstr>Arial</vt:lpstr>
      <vt:lpstr>Calibri</vt:lpstr>
      <vt:lpstr>Wingdings</vt:lpstr>
      <vt:lpstr>Office Theme</vt:lpstr>
      <vt:lpstr>PDF</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Lined Budget Planning Process Infographic</dc:title>
  <dc:creator>TuanAnh</dc:creator>
  <cp:lastModifiedBy>DELL</cp:lastModifiedBy>
  <cp:revision>80</cp:revision>
  <dcterms:created xsi:type="dcterms:W3CDTF">2006-08-16T00:00:00Z</dcterms:created>
  <dcterms:modified xsi:type="dcterms:W3CDTF">2025-07-22T12:14:35Z</dcterms:modified>
  <dc:identifier>DAGtmcTAUFU</dc:identifier>
</cp:coreProperties>
</file>