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0" r:id="rId3"/>
  </p:sldIdLst>
  <p:sldSz cx="7620000" cy="19050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7" autoAdjust="0"/>
    <p:restoredTop sz="92415" autoAdjust="0"/>
  </p:normalViewPr>
  <p:slideViewPr>
    <p:cSldViewPr>
      <p:cViewPr varScale="1">
        <p:scale>
          <a:sx n="26" d="100"/>
          <a:sy n="26" d="100"/>
        </p:scale>
        <p:origin x="165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9FCFF"/>
        </a:solidFill>
        <a:effectLst/>
      </p:bgPr>
    </p:bg>
    <p:spTree>
      <p:nvGrpSpPr>
        <p:cNvPr id="1" name=""/>
        <p:cNvGrpSpPr/>
        <p:nvPr/>
      </p:nvGrpSpPr>
      <p:grpSpPr>
        <a:xfrm>
          <a:off x="0" y="0"/>
          <a:ext cx="0" cy="0"/>
          <a:chOff x="0" y="0"/>
          <a:chExt cx="0" cy="0"/>
        </a:xfrm>
      </p:grpSpPr>
      <p:grpSp>
        <p:nvGrpSpPr>
          <p:cNvPr id="26" name="Group 26"/>
          <p:cNvGrpSpPr/>
          <p:nvPr/>
        </p:nvGrpSpPr>
        <p:grpSpPr>
          <a:xfrm>
            <a:off x="6427853" y="-236266"/>
            <a:ext cx="860295" cy="1245209"/>
            <a:chOff x="0" y="0"/>
            <a:chExt cx="1147060" cy="1660278"/>
          </a:xfrm>
        </p:grpSpPr>
        <p:sp>
          <p:nvSpPr>
            <p:cNvPr id="27" name="Freeform 27"/>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p:spPr>
        </p:sp>
        <p:sp>
          <p:nvSpPr>
            <p:cNvPr id="28" name="Freeform 28"/>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sp>
          <p:nvSpPr>
            <p:cNvPr id="29" name="Freeform 29"/>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2">
                <a:alphaModFix amt="18240"/>
                <a:extLst>
                  <a:ext uri="{96DAC541-7B7A-43D3-8B79-37D633B846F1}">
                    <asvg:svgBlip xmlns:asvg="http://schemas.microsoft.com/office/drawing/2016/SVG/main" r:embed="rId3"/>
                  </a:ext>
                </a:extLst>
              </a:blip>
              <a:stretch>
                <a:fillRect/>
              </a:stretch>
            </a:blipFill>
            <a:ln cap="sq">
              <a:noFill/>
              <a:prstDash val="solid"/>
              <a:miter/>
            </a:ln>
          </p:spPr>
        </p:sp>
      </p:grpSp>
      <p:grpSp>
        <p:nvGrpSpPr>
          <p:cNvPr id="30" name="Group 30"/>
          <p:cNvGrpSpPr/>
          <p:nvPr/>
        </p:nvGrpSpPr>
        <p:grpSpPr>
          <a:xfrm>
            <a:off x="0" y="-236266"/>
            <a:ext cx="7620000" cy="2736275"/>
            <a:chOff x="0" y="0"/>
            <a:chExt cx="635000" cy="298981"/>
          </a:xfrm>
        </p:grpSpPr>
        <p:sp>
          <p:nvSpPr>
            <p:cNvPr id="31" name="Freeform 31"/>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3" name="Group 33"/>
          <p:cNvGrpSpPr/>
          <p:nvPr/>
        </p:nvGrpSpPr>
        <p:grpSpPr>
          <a:xfrm>
            <a:off x="1343479" y="3019913"/>
            <a:ext cx="3354088" cy="729989"/>
            <a:chOff x="0" y="0"/>
            <a:chExt cx="1192565" cy="277707"/>
          </a:xfrm>
        </p:grpSpPr>
        <p:sp>
          <p:nvSpPr>
            <p:cNvPr id="34" name="Freeform 34"/>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36" name="Group 36"/>
          <p:cNvGrpSpPr/>
          <p:nvPr/>
        </p:nvGrpSpPr>
        <p:grpSpPr>
          <a:xfrm>
            <a:off x="1343479" y="5835229"/>
            <a:ext cx="3354088" cy="781050"/>
            <a:chOff x="0" y="0"/>
            <a:chExt cx="1192565" cy="277707"/>
          </a:xfrm>
        </p:grpSpPr>
        <p:sp>
          <p:nvSpPr>
            <p:cNvPr id="37" name="Freeform 37"/>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38" name="TextBox 38"/>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39" name="Group 39"/>
          <p:cNvGrpSpPr/>
          <p:nvPr/>
        </p:nvGrpSpPr>
        <p:grpSpPr>
          <a:xfrm>
            <a:off x="1343479" y="8238705"/>
            <a:ext cx="3354088" cy="781050"/>
            <a:chOff x="0" y="0"/>
            <a:chExt cx="1192565" cy="277707"/>
          </a:xfrm>
        </p:grpSpPr>
        <p:sp>
          <p:nvSpPr>
            <p:cNvPr id="40" name="Freeform 40"/>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1" name="TextBox 41"/>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2" name="Group 42"/>
          <p:cNvGrpSpPr/>
          <p:nvPr/>
        </p:nvGrpSpPr>
        <p:grpSpPr>
          <a:xfrm>
            <a:off x="1343479" y="10636835"/>
            <a:ext cx="3354088" cy="781050"/>
            <a:chOff x="0" y="0"/>
            <a:chExt cx="1192565" cy="277707"/>
          </a:xfrm>
        </p:grpSpPr>
        <p:sp>
          <p:nvSpPr>
            <p:cNvPr id="43" name="Freeform 43"/>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5" name="Group 45"/>
          <p:cNvGrpSpPr/>
          <p:nvPr/>
        </p:nvGrpSpPr>
        <p:grpSpPr>
          <a:xfrm>
            <a:off x="1343479" y="13035370"/>
            <a:ext cx="3631650" cy="951572"/>
            <a:chOff x="0" y="0"/>
            <a:chExt cx="1291253" cy="338337"/>
          </a:xfrm>
        </p:grpSpPr>
        <p:sp>
          <p:nvSpPr>
            <p:cNvPr id="46" name="Freeform 46"/>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47" name="TextBox 47"/>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1" name="Group 51"/>
          <p:cNvGrpSpPr/>
          <p:nvPr/>
        </p:nvGrpSpPr>
        <p:grpSpPr>
          <a:xfrm>
            <a:off x="659594" y="3988433"/>
            <a:ext cx="143590" cy="1239975"/>
            <a:chOff x="0" y="0"/>
            <a:chExt cx="51054" cy="440880"/>
          </a:xfrm>
        </p:grpSpPr>
        <p:sp>
          <p:nvSpPr>
            <p:cNvPr id="52" name="Freeform 52"/>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3" name="TextBox 53"/>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4" name="Group 54"/>
          <p:cNvGrpSpPr/>
          <p:nvPr/>
        </p:nvGrpSpPr>
        <p:grpSpPr>
          <a:xfrm>
            <a:off x="659594" y="6803604"/>
            <a:ext cx="143590" cy="1239975"/>
            <a:chOff x="0" y="0"/>
            <a:chExt cx="51054" cy="440880"/>
          </a:xfrm>
        </p:grpSpPr>
        <p:sp>
          <p:nvSpPr>
            <p:cNvPr id="55" name="Freeform 55"/>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6" name="TextBox 56"/>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7" name="Group 57"/>
          <p:cNvGrpSpPr/>
          <p:nvPr/>
        </p:nvGrpSpPr>
        <p:grpSpPr>
          <a:xfrm>
            <a:off x="659594" y="9199425"/>
            <a:ext cx="143590" cy="1239975"/>
            <a:chOff x="0" y="0"/>
            <a:chExt cx="51054" cy="440880"/>
          </a:xfrm>
        </p:grpSpPr>
        <p:sp>
          <p:nvSpPr>
            <p:cNvPr id="58" name="Freeform 58"/>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9" name="TextBox 59"/>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0" name="Group 60"/>
          <p:cNvGrpSpPr/>
          <p:nvPr/>
        </p:nvGrpSpPr>
        <p:grpSpPr>
          <a:xfrm>
            <a:off x="659594" y="11591121"/>
            <a:ext cx="143590" cy="1239975"/>
            <a:chOff x="0" y="0"/>
            <a:chExt cx="51054" cy="440880"/>
          </a:xfrm>
        </p:grpSpPr>
        <p:sp>
          <p:nvSpPr>
            <p:cNvPr id="61" name="Freeform 61"/>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2" name="TextBox 62"/>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3" name="Group 63"/>
          <p:cNvGrpSpPr/>
          <p:nvPr/>
        </p:nvGrpSpPr>
        <p:grpSpPr>
          <a:xfrm>
            <a:off x="659594" y="14076225"/>
            <a:ext cx="143590" cy="1239975"/>
            <a:chOff x="0" y="0"/>
            <a:chExt cx="51054" cy="440880"/>
          </a:xfrm>
        </p:grpSpPr>
        <p:sp>
          <p:nvSpPr>
            <p:cNvPr id="64" name="Freeform 64"/>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5" name="TextBox 65"/>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p:cNvSpPr txBox="1"/>
          <p:nvPr/>
        </p:nvSpPr>
        <p:spPr>
          <a:xfrm>
            <a:off x="1431392" y="3204468"/>
            <a:ext cx="3286248" cy="315151"/>
          </a:xfrm>
          <a:prstGeom prst="rect">
            <a:avLst/>
          </a:prstGeom>
        </p:spPr>
        <p:txBody>
          <a:bodyPr lIns="0" tIns="0" rIns="0" bIns="0" rtlCol="0" anchor="t">
            <a:spAutoFit/>
          </a:bodyPr>
          <a:lstStyle/>
          <a:p>
            <a:pPr algn="l">
              <a:lnSpc>
                <a:spcPts val="266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1</a:t>
            </a:r>
          </a:p>
        </p:txBody>
      </p:sp>
      <p:sp>
        <p:nvSpPr>
          <p:cNvPr id="69" name="TextBox 69"/>
          <p:cNvSpPr txBox="1"/>
          <p:nvPr/>
        </p:nvSpPr>
        <p:spPr>
          <a:xfrm>
            <a:off x="524423" y="2746862"/>
            <a:ext cx="289392" cy="1117742"/>
          </a:xfrm>
          <a:prstGeom prst="rect">
            <a:avLst/>
          </a:prstGeom>
        </p:spPr>
        <p:txBody>
          <a:bodyPr lIns="0" tIns="0" rIns="0" bIns="0" rtlCol="0" anchor="t">
            <a:spAutoFit/>
          </a:bodyPr>
          <a:lstStyle/>
          <a:p>
            <a:pPr algn="l">
              <a:lnSpc>
                <a:spcPts val="9799"/>
              </a:lnSpc>
            </a:pPr>
            <a:r>
              <a:rPr lang="en-US" sz="6000" b="1">
                <a:solidFill>
                  <a:srgbClr val="0A6354"/>
                </a:solidFill>
                <a:latin typeface="Arial" panose="020B0604020202020204" pitchFamily="34" charset="0"/>
                <a:ea typeface="Montserrat Bold"/>
                <a:cs typeface="Arial" panose="020B0604020202020204" pitchFamily="34" charset="0"/>
                <a:sym typeface="Montserrat Bold"/>
              </a:rPr>
              <a:t>1</a:t>
            </a:r>
          </a:p>
        </p:txBody>
      </p:sp>
      <p:sp>
        <p:nvSpPr>
          <p:cNvPr id="70" name="TextBox 70"/>
          <p:cNvSpPr txBox="1"/>
          <p:nvPr/>
        </p:nvSpPr>
        <p:spPr>
          <a:xfrm>
            <a:off x="524423" y="5595577"/>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a:solidFill>
                  <a:srgbClr val="0A6354"/>
                </a:solidFill>
                <a:latin typeface="Arial" panose="020B0604020202020204" pitchFamily="34" charset="0"/>
                <a:ea typeface="Montserrat Bold"/>
                <a:cs typeface="Arial" panose="020B0604020202020204" pitchFamily="34" charset="0"/>
                <a:sym typeface="Montserrat Bold"/>
              </a:rPr>
              <a:t>2</a:t>
            </a:r>
          </a:p>
        </p:txBody>
      </p:sp>
      <p:sp>
        <p:nvSpPr>
          <p:cNvPr id="71" name="TextBox 71"/>
          <p:cNvSpPr txBox="1"/>
          <p:nvPr/>
        </p:nvSpPr>
        <p:spPr>
          <a:xfrm>
            <a:off x="524423" y="7998631"/>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a:solidFill>
                  <a:srgbClr val="0A6354"/>
                </a:solidFill>
                <a:latin typeface="Arial" panose="020B0604020202020204" pitchFamily="34" charset="0"/>
                <a:ea typeface="Montserrat Bold"/>
                <a:cs typeface="Arial" panose="020B0604020202020204" pitchFamily="34" charset="0"/>
                <a:sym typeface="Montserrat Bold"/>
              </a:rPr>
              <a:t>3</a:t>
            </a:r>
          </a:p>
        </p:txBody>
      </p:sp>
      <p:sp>
        <p:nvSpPr>
          <p:cNvPr id="72" name="TextBox 72"/>
          <p:cNvSpPr txBox="1"/>
          <p:nvPr/>
        </p:nvSpPr>
        <p:spPr>
          <a:xfrm>
            <a:off x="524423" y="10388458"/>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a:solidFill>
                  <a:srgbClr val="0A6354"/>
                </a:solidFill>
                <a:latin typeface="Arial" panose="020B0604020202020204" pitchFamily="34" charset="0"/>
                <a:ea typeface="Montserrat Bold"/>
                <a:cs typeface="Arial" panose="020B0604020202020204" pitchFamily="34" charset="0"/>
                <a:sym typeface="Montserrat Bold"/>
              </a:rPr>
              <a:t>4</a:t>
            </a:r>
          </a:p>
        </p:txBody>
      </p:sp>
      <p:sp>
        <p:nvSpPr>
          <p:cNvPr id="73" name="TextBox 73"/>
          <p:cNvSpPr txBox="1"/>
          <p:nvPr/>
        </p:nvSpPr>
        <p:spPr>
          <a:xfrm>
            <a:off x="1351013" y="3852208"/>
            <a:ext cx="4516387" cy="1938992"/>
          </a:xfrm>
          <a:prstGeom prst="rect">
            <a:avLst/>
          </a:prstGeom>
        </p:spPr>
        <p:txBody>
          <a:bodyPr wrap="square" lIns="0" tIns="0" rIns="0" bIns="0" rtlCol="0" anchor="t">
            <a:spAutoFit/>
          </a:bodyPr>
          <a:lstStyle/>
          <a:p>
            <a:pPr algn="just"/>
            <a:r>
              <a:rPr lang="x-none" dirty="0">
                <a:latin typeface="Arial" panose="020B0604020202020204" pitchFamily="34" charset="0"/>
                <a:cs typeface="Arial" panose="020B0604020202020204" pitchFamily="34" charset="0"/>
              </a:rPr>
              <a:t>Cơ quan có chức năng quản lý đất đai cấp tỉnh</a:t>
            </a:r>
            <a:r>
              <a:rPr lang="it-IT" dirty="0">
                <a:latin typeface="Arial" panose="020B0604020202020204" pitchFamily="34" charset="0"/>
                <a:cs typeface="Arial" panose="020B0604020202020204" pitchFamily="34" charset="0"/>
              </a:rPr>
              <a:t> hoàn thiện hồ sơ quy hoạch sử dụng đất cấp tỉnh báo cáo Ủy ban nhân dân cấp tỉnh để trình Hội đồng nhân dân cấp tỉnh thông qua trước khi Ủy ban nhân dân cấp tỉnh trình Bộ Nông nghiệp và Môi trường để thẩm định</a:t>
            </a:r>
            <a:r>
              <a:rPr lang="en-US" dirty="0">
                <a:solidFill>
                  <a:srgbClr val="6B7A83"/>
                </a:solidFill>
                <a:latin typeface="Arial" panose="020B0604020202020204" pitchFamily="34" charset="0"/>
                <a:ea typeface="Poppins"/>
                <a:cs typeface="Arial" panose="020B0604020202020204" pitchFamily="34" charset="0"/>
                <a:sym typeface="Poppins"/>
              </a:rPr>
              <a:t>.</a:t>
            </a:r>
          </a:p>
        </p:txBody>
      </p:sp>
      <p:sp>
        <p:nvSpPr>
          <p:cNvPr id="74" name="TextBox 74"/>
          <p:cNvSpPr txBox="1"/>
          <p:nvPr/>
        </p:nvSpPr>
        <p:spPr>
          <a:xfrm>
            <a:off x="1331963" y="6722213"/>
            <a:ext cx="4516387" cy="1107996"/>
          </a:xfrm>
          <a:prstGeom prst="rect">
            <a:avLst/>
          </a:prstGeom>
        </p:spPr>
        <p:txBody>
          <a:bodyPr wrap="square" lIns="0" tIns="0" rIns="0" bIns="0" rtlCol="0" anchor="t">
            <a:spAutoFit/>
          </a:bodyPr>
          <a:lstStyle/>
          <a:p>
            <a:pPr algn="just"/>
            <a:r>
              <a:rPr lang="en-US" dirty="0">
                <a:solidFill>
                  <a:srgbClr val="6B7A83"/>
                </a:solidFill>
                <a:latin typeface="Arial" panose="020B0604020202020204" pitchFamily="34" charset="0"/>
                <a:ea typeface="Poppins"/>
                <a:cs typeface="Arial" panose="020B0604020202020204" pitchFamily="34" charset="0"/>
                <a:sym typeface="Poppins"/>
              </a:rPr>
              <a:t> </a:t>
            </a:r>
            <a:r>
              <a:rPr lang="x-none" dirty="0">
                <a:latin typeface="Arial" panose="020B0604020202020204" pitchFamily="34" charset="0"/>
                <a:cs typeface="Arial" panose="020B0604020202020204" pitchFamily="34" charset="0"/>
              </a:rPr>
              <a:t>Bộ </a:t>
            </a:r>
            <a:r>
              <a:rPr lang="it-IT" dirty="0">
                <a:latin typeface="Arial" panose="020B0604020202020204" pitchFamily="34" charset="0"/>
                <a:cs typeface="Arial" panose="020B0604020202020204" pitchFamily="34" charset="0"/>
              </a:rPr>
              <a:t>Nông nghiệp </a:t>
            </a:r>
            <a:r>
              <a:rPr lang="x-none" dirty="0">
                <a:latin typeface="Arial" panose="020B0604020202020204" pitchFamily="34" charset="0"/>
                <a:cs typeface="Arial" panose="020B0604020202020204" pitchFamily="34" charset="0"/>
              </a:rPr>
              <a:t>và Môi trường gửi hồ sơ quy hoạch sử dụng đất cấp tỉnh đến các thành viên của Hội đồng thẩm định quy hoạch sử dụng đất</a:t>
            </a:r>
            <a:r>
              <a:rPr lang="it-IT" dirty="0">
                <a:latin typeface="Arial" panose="020B0604020202020204" pitchFamily="34" charset="0"/>
                <a:cs typeface="Arial" panose="020B0604020202020204" pitchFamily="34" charset="0"/>
              </a:rPr>
              <a:t> cấp tỉnh</a:t>
            </a:r>
            <a:r>
              <a:rPr lang="x-none" dirty="0">
                <a:latin typeface="Arial" panose="020B0604020202020204" pitchFamily="34" charset="0"/>
                <a:cs typeface="Arial" panose="020B0604020202020204" pitchFamily="34" charset="0"/>
              </a:rPr>
              <a:t> để lấy ý kiến</a:t>
            </a:r>
            <a:r>
              <a:rPr lang="en-US" dirty="0">
                <a:latin typeface="Arial" panose="020B0604020202020204" pitchFamily="34" charset="0"/>
                <a:cs typeface="Arial" panose="020B0604020202020204" pitchFamily="34" charset="0"/>
              </a:rPr>
              <a:t>.</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75" name="TextBox 75"/>
          <p:cNvSpPr txBox="1"/>
          <p:nvPr/>
        </p:nvSpPr>
        <p:spPr>
          <a:xfrm>
            <a:off x="1351013" y="9133660"/>
            <a:ext cx="4516387" cy="1107996"/>
          </a:xfrm>
          <a:prstGeom prst="rect">
            <a:avLst/>
          </a:prstGeom>
        </p:spPr>
        <p:txBody>
          <a:bodyPr wrap="square" lIns="0" tIns="0" rIns="0" bIns="0" rtlCol="0" anchor="t">
            <a:spAutoFit/>
          </a:bodyPr>
          <a:lstStyle/>
          <a:p>
            <a:pPr algn="just"/>
            <a:r>
              <a:rPr lang="en-US" dirty="0">
                <a:latin typeface="Arial" panose="020B0604020202020204" pitchFamily="34" charset="0"/>
                <a:cs typeface="Arial" panose="020B0604020202020204" pitchFamily="34" charset="0"/>
              </a:rPr>
              <a:t>C</a:t>
            </a:r>
            <a:r>
              <a:rPr lang="x-none" dirty="0">
                <a:latin typeface="Arial" panose="020B0604020202020204" pitchFamily="34" charset="0"/>
                <a:cs typeface="Arial" panose="020B0604020202020204" pitchFamily="34" charset="0"/>
              </a:rPr>
              <a:t>ác thành viên Hội đồng thẩm định quy hoạch sử dụng đất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tỉnh</a:t>
            </a:r>
            <a:r>
              <a:rPr lang="en-US"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có trách nhiệm gửi ý kiến bằng văn bản đến Bộ </a:t>
            </a:r>
            <a:r>
              <a:rPr lang="it-IT" dirty="0">
                <a:latin typeface="Arial" panose="020B0604020202020204" pitchFamily="34" charset="0"/>
                <a:cs typeface="Arial" panose="020B0604020202020204" pitchFamily="34" charset="0"/>
              </a:rPr>
              <a:t>Nông nghiệp </a:t>
            </a:r>
            <a:r>
              <a:rPr lang="x-none" dirty="0">
                <a:latin typeface="Arial" panose="020B0604020202020204" pitchFamily="34" charset="0"/>
                <a:cs typeface="Arial" panose="020B0604020202020204" pitchFamily="34" charset="0"/>
              </a:rPr>
              <a:t>và Môi trường</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76" name="TextBox 76"/>
          <p:cNvSpPr txBox="1"/>
          <p:nvPr/>
        </p:nvSpPr>
        <p:spPr>
          <a:xfrm>
            <a:off x="1445489" y="6031684"/>
            <a:ext cx="3507511" cy="315151"/>
          </a:xfrm>
          <a:prstGeom prst="rect">
            <a:avLst/>
          </a:prstGeom>
        </p:spPr>
        <p:txBody>
          <a:bodyPr lIns="0" tIns="0" rIns="0" bIns="0" rtlCol="0" anchor="t">
            <a:spAutoFit/>
          </a:bodyPr>
          <a:lstStyle/>
          <a:p>
            <a:pPr algn="l">
              <a:lnSpc>
                <a:spcPts val="266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2</a:t>
            </a:r>
          </a:p>
        </p:txBody>
      </p:sp>
      <p:sp>
        <p:nvSpPr>
          <p:cNvPr id="77" name="TextBox 77"/>
          <p:cNvSpPr txBox="1"/>
          <p:nvPr/>
        </p:nvSpPr>
        <p:spPr>
          <a:xfrm>
            <a:off x="1533532" y="8510145"/>
            <a:ext cx="2973980" cy="276679"/>
          </a:xfrm>
          <a:prstGeom prst="rect">
            <a:avLst/>
          </a:prstGeom>
        </p:spPr>
        <p:txBody>
          <a:bodyPr lIns="0" tIns="0" rIns="0" bIns="0" rtlCol="0" anchor="t">
            <a:spAutoFit/>
          </a:bodyPr>
          <a:lstStyle/>
          <a:p>
            <a:pPr algn="l">
              <a:lnSpc>
                <a:spcPts val="228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3</a:t>
            </a:r>
          </a:p>
        </p:txBody>
      </p:sp>
      <p:sp>
        <p:nvSpPr>
          <p:cNvPr id="78" name="TextBox 78"/>
          <p:cNvSpPr txBox="1"/>
          <p:nvPr/>
        </p:nvSpPr>
        <p:spPr>
          <a:xfrm>
            <a:off x="1481285" y="13363121"/>
            <a:ext cx="3624115" cy="276679"/>
          </a:xfrm>
          <a:prstGeom prst="rect">
            <a:avLst/>
          </a:prstGeom>
        </p:spPr>
        <p:txBody>
          <a:bodyPr lIns="0" tIns="0" rIns="0" bIns="0" rtlCol="0" anchor="t">
            <a:spAutoFit/>
          </a:bodyPr>
          <a:lstStyle/>
          <a:p>
            <a:pPr algn="l">
              <a:lnSpc>
                <a:spcPts val="228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5</a:t>
            </a:r>
          </a:p>
        </p:txBody>
      </p:sp>
      <p:sp>
        <p:nvSpPr>
          <p:cNvPr id="79" name="TextBox 79"/>
          <p:cNvSpPr txBox="1"/>
          <p:nvPr/>
        </p:nvSpPr>
        <p:spPr>
          <a:xfrm>
            <a:off x="1534824" y="10870697"/>
            <a:ext cx="2705697" cy="315151"/>
          </a:xfrm>
          <a:prstGeom prst="rect">
            <a:avLst/>
          </a:prstGeom>
        </p:spPr>
        <p:txBody>
          <a:bodyPr lIns="0" tIns="0" rIns="0" bIns="0" rtlCol="0" anchor="t">
            <a:spAutoFit/>
          </a:bodyPr>
          <a:lstStyle/>
          <a:p>
            <a:pPr algn="l">
              <a:lnSpc>
                <a:spcPts val="266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4</a:t>
            </a:r>
          </a:p>
        </p:txBody>
      </p:sp>
      <p:sp>
        <p:nvSpPr>
          <p:cNvPr id="80" name="TextBox 80"/>
          <p:cNvSpPr txBox="1"/>
          <p:nvPr/>
        </p:nvSpPr>
        <p:spPr>
          <a:xfrm>
            <a:off x="1351013" y="11614175"/>
            <a:ext cx="4497337" cy="830997"/>
          </a:xfrm>
          <a:prstGeom prst="rect">
            <a:avLst/>
          </a:prstGeom>
        </p:spPr>
        <p:txBody>
          <a:bodyPr wrap="square" lIns="0" tIns="0" rIns="0" bIns="0" rtlCol="0" anchor="t">
            <a:spAutoFit/>
          </a:bodyPr>
          <a:lstStyle/>
          <a:p>
            <a:pPr algn="just"/>
            <a:r>
              <a:rPr lang="x-none" dirty="0">
                <a:latin typeface="Arial" panose="020B0604020202020204" pitchFamily="34" charset="0"/>
                <a:cs typeface="Arial" panose="020B0604020202020204" pitchFamily="34" charset="0"/>
              </a:rPr>
              <a:t>Bộ </a:t>
            </a:r>
            <a:r>
              <a:rPr lang="it-IT" dirty="0">
                <a:latin typeface="Arial" panose="020B0604020202020204" pitchFamily="34" charset="0"/>
                <a:cs typeface="Arial" panose="020B0604020202020204" pitchFamily="34" charset="0"/>
              </a:rPr>
              <a:t>Nông nghiệp </a:t>
            </a:r>
            <a:r>
              <a:rPr lang="x-none" dirty="0">
                <a:latin typeface="Arial" panose="020B0604020202020204" pitchFamily="34" charset="0"/>
                <a:cs typeface="Arial" panose="020B0604020202020204" pitchFamily="34" charset="0"/>
              </a:rPr>
              <a:t>và Môi trường tổ chức họp Hội đồng thẩm định quy hoạch sử dụng đất cấp tỉnh</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81" name="TextBox 81"/>
          <p:cNvSpPr txBox="1"/>
          <p:nvPr/>
        </p:nvSpPr>
        <p:spPr>
          <a:xfrm>
            <a:off x="1331963" y="14173200"/>
            <a:ext cx="4535436" cy="830997"/>
          </a:xfrm>
          <a:prstGeom prst="rect">
            <a:avLst/>
          </a:prstGeom>
        </p:spPr>
        <p:txBody>
          <a:bodyPr wrap="square" lIns="0" tIns="0" rIns="0" bIns="0" rtlCol="0" anchor="t">
            <a:spAutoFit/>
          </a:bodyPr>
          <a:lstStyle/>
          <a:p>
            <a:pPr algn="just"/>
            <a:r>
              <a:rPr lang="x-none" dirty="0">
                <a:latin typeface="Arial" panose="020B0604020202020204" pitchFamily="34" charset="0"/>
                <a:cs typeface="Arial" panose="020B0604020202020204" pitchFamily="34" charset="0"/>
              </a:rPr>
              <a:t>Bộ </a:t>
            </a:r>
            <a:r>
              <a:rPr lang="it-IT" dirty="0">
                <a:latin typeface="Arial" panose="020B0604020202020204" pitchFamily="34" charset="0"/>
                <a:cs typeface="Arial" panose="020B0604020202020204" pitchFamily="34" charset="0"/>
              </a:rPr>
              <a:t>Nông nghiệp </a:t>
            </a:r>
            <a:r>
              <a:rPr lang="x-none" dirty="0">
                <a:latin typeface="Arial" panose="020B0604020202020204" pitchFamily="34" charset="0"/>
                <a:cs typeface="Arial" panose="020B0604020202020204" pitchFamily="34" charset="0"/>
              </a:rPr>
              <a:t>và Môi trường gửi </a:t>
            </a:r>
            <a:r>
              <a:rPr lang="en-US" dirty="0">
                <a:latin typeface="Arial" panose="020B0604020202020204" pitchFamily="34" charset="0"/>
                <a:cs typeface="Arial" panose="020B0604020202020204" pitchFamily="34" charset="0"/>
              </a:rPr>
              <a:t>t</a:t>
            </a:r>
            <a:r>
              <a:rPr lang="x-none" dirty="0">
                <a:latin typeface="Arial" panose="020B0604020202020204" pitchFamily="34" charset="0"/>
                <a:cs typeface="Arial" panose="020B0604020202020204" pitchFamily="34" charset="0"/>
              </a:rPr>
              <a:t>hông báo kết quả thẩm định quy hoạch sử dụng đất đến Ủy ban nhân dân cấp tỉnh</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83" name="TextBox 83"/>
          <p:cNvSpPr txBox="1"/>
          <p:nvPr/>
        </p:nvSpPr>
        <p:spPr>
          <a:xfrm>
            <a:off x="1534824" y="15626301"/>
            <a:ext cx="2973980" cy="315151"/>
          </a:xfrm>
          <a:prstGeom prst="rect">
            <a:avLst/>
          </a:prstGeom>
        </p:spPr>
        <p:txBody>
          <a:bodyPr lIns="0" tIns="0" rIns="0" bIns="0" rtlCol="0" anchor="t">
            <a:spAutoFit/>
          </a:bodyPr>
          <a:lstStyle/>
          <a:p>
            <a:pPr algn="l">
              <a:lnSpc>
                <a:spcPts val="266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Cấp</a:t>
            </a:r>
            <a:r>
              <a:rPr lang="en-US" b="1" dirty="0">
                <a:solidFill>
                  <a:srgbClr val="FFFFFF"/>
                </a:solidFill>
                <a:latin typeface="Arial" panose="020B0604020202020204" pitchFamily="34" charset="0"/>
                <a:ea typeface="Montserrat Bold"/>
                <a:cs typeface="Arial" panose="020B0604020202020204" pitchFamily="34" charset="0"/>
                <a:sym typeface="Montserrat Bold"/>
              </a:rPr>
              <a:t> </a:t>
            </a:r>
            <a:r>
              <a:rPr lang="en-US" b="1" dirty="0" err="1">
                <a:solidFill>
                  <a:srgbClr val="FFFFFF"/>
                </a:solidFill>
                <a:latin typeface="Arial" panose="020B0604020202020204" pitchFamily="34" charset="0"/>
                <a:ea typeface="Montserrat Bold"/>
                <a:cs typeface="Arial" panose="020B0604020202020204" pitchFamily="34" charset="0"/>
                <a:sym typeface="Montserrat Bold"/>
              </a:rPr>
              <a:t>Giấy</a:t>
            </a:r>
            <a:r>
              <a:rPr lang="en-US" b="1" dirty="0">
                <a:solidFill>
                  <a:srgbClr val="FFFFFF"/>
                </a:solidFill>
                <a:latin typeface="Arial" panose="020B0604020202020204" pitchFamily="34" charset="0"/>
                <a:ea typeface="Montserrat Bold"/>
                <a:cs typeface="Arial" panose="020B0604020202020204" pitchFamily="34" charset="0"/>
                <a:sym typeface="Montserrat Bold"/>
              </a:rPr>
              <a:t> </a:t>
            </a:r>
            <a:r>
              <a:rPr lang="en-US" b="1" dirty="0" err="1">
                <a:solidFill>
                  <a:srgbClr val="FFFFFF"/>
                </a:solidFill>
                <a:latin typeface="Arial" panose="020B0604020202020204" pitchFamily="34" charset="0"/>
                <a:ea typeface="Montserrat Bold"/>
                <a:cs typeface="Arial" panose="020B0604020202020204" pitchFamily="34" charset="0"/>
                <a:sym typeface="Montserrat Bold"/>
              </a:rPr>
              <a:t>chứng</a:t>
            </a:r>
            <a:r>
              <a:rPr lang="en-US" b="1" dirty="0">
                <a:solidFill>
                  <a:srgbClr val="FFFFFF"/>
                </a:solidFill>
                <a:latin typeface="Arial" panose="020B0604020202020204" pitchFamily="34" charset="0"/>
                <a:ea typeface="Montserrat Bold"/>
                <a:cs typeface="Arial" panose="020B0604020202020204" pitchFamily="34" charset="0"/>
                <a:sym typeface="Montserrat Bold"/>
              </a:rPr>
              <a:t> </a:t>
            </a:r>
            <a:r>
              <a:rPr lang="en-US" b="1" dirty="0" err="1">
                <a:solidFill>
                  <a:srgbClr val="FFFFFF"/>
                </a:solidFill>
                <a:latin typeface="Arial" panose="020B0604020202020204" pitchFamily="34" charset="0"/>
                <a:ea typeface="Montserrat Bold"/>
                <a:cs typeface="Arial" panose="020B0604020202020204" pitchFamily="34" charset="0"/>
                <a:sym typeface="Montserrat Bold"/>
              </a:rPr>
              <a:t>nhận</a:t>
            </a:r>
            <a:r>
              <a:rPr lang="en-US" b="1" dirty="0">
                <a:solidFill>
                  <a:srgbClr val="FFFFFF"/>
                </a:solidFill>
                <a:latin typeface="Arial" panose="020B0604020202020204" pitchFamily="34" charset="0"/>
                <a:ea typeface="Montserrat Bold"/>
                <a:cs typeface="Arial" panose="020B0604020202020204" pitchFamily="34" charset="0"/>
                <a:sym typeface="Montserrat Bold"/>
              </a:rPr>
              <a:t> </a:t>
            </a:r>
          </a:p>
        </p:txBody>
      </p:sp>
      <p:sp>
        <p:nvSpPr>
          <p:cNvPr id="84" name="TextBox 84"/>
          <p:cNvSpPr txBox="1"/>
          <p:nvPr/>
        </p:nvSpPr>
        <p:spPr>
          <a:xfrm>
            <a:off x="221202" y="-174992"/>
            <a:ext cx="7398798" cy="2180084"/>
          </a:xfrm>
          <a:prstGeom prst="rect">
            <a:avLst/>
          </a:prstGeom>
        </p:spPr>
        <p:txBody>
          <a:bodyPr lIns="0" tIns="0" rIns="0" bIns="0" rtlCol="0" anchor="t">
            <a:spAutoFit/>
          </a:bodyPr>
          <a:lstStyle/>
          <a:p>
            <a:pPr algn="ctr">
              <a:lnSpc>
                <a:spcPts val="3359"/>
              </a:lnSpc>
            </a:pPr>
            <a:r>
              <a:rPr lang="en-US" b="1" spc="237" dirty="0">
                <a:solidFill>
                  <a:srgbClr val="FFFFFF"/>
                </a:solidFill>
                <a:latin typeface="Arial" panose="020B0604020202020204" pitchFamily="34" charset="0"/>
                <a:ea typeface="Anton"/>
                <a:cs typeface="Arial" panose="020B0604020202020204" pitchFamily="34" charset="0"/>
                <a:sym typeface="Anton"/>
              </a:rPr>
              <a:t>TRÌNH TỰ, THỦ TỤC THẨM ĐỊNH, PHÊ DUYỆT KẾ HOẠCH SỬ DỤNG ĐẤT 05 NĂM CỦA THÀNH PHỐ TRỰC THUỘC TRUNG ƯƠNG/ĐIỀU CHỈNH KẾ HOẠCH SỬ DỤNG ĐẤT 05 NĂM CỦA THÀNH PHỐ TRỰC THUỘC TRUNG ƯƠNG</a:t>
            </a:r>
          </a:p>
        </p:txBody>
      </p:sp>
      <p:sp>
        <p:nvSpPr>
          <p:cNvPr id="85" name="TextBox 85"/>
          <p:cNvSpPr txBox="1"/>
          <p:nvPr/>
        </p:nvSpPr>
        <p:spPr>
          <a:xfrm>
            <a:off x="524423" y="12838715"/>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a:solidFill>
                  <a:srgbClr val="0A6354"/>
                </a:solidFill>
                <a:latin typeface="Arial" panose="020B0604020202020204" pitchFamily="34" charset="0"/>
                <a:ea typeface="Montserrat Bold"/>
                <a:cs typeface="Arial" panose="020B0604020202020204" pitchFamily="34" charset="0"/>
                <a:sym typeface="Montserrat Bold"/>
              </a:rPr>
              <a:t>5</a:t>
            </a:r>
          </a:p>
        </p:txBody>
      </p:sp>
      <p:sp>
        <p:nvSpPr>
          <p:cNvPr id="92" name="TextBox 82"/>
          <p:cNvSpPr txBox="1"/>
          <p:nvPr/>
        </p:nvSpPr>
        <p:spPr>
          <a:xfrm>
            <a:off x="1351013" y="16360212"/>
            <a:ext cx="4516386" cy="1384995"/>
          </a:xfrm>
          <a:prstGeom prst="rect">
            <a:avLst/>
          </a:prstGeom>
        </p:spPr>
        <p:txBody>
          <a:bodyPr wrap="square" lIns="0" tIns="0" rIns="0" bIns="0" rtlCol="0" anchor="t">
            <a:spAutoFit/>
          </a:bodyPr>
          <a:lstStyle/>
          <a:p>
            <a:pPr algn="just"/>
            <a:r>
              <a:rPr lang="x-none" dirty="0">
                <a:latin typeface="Arial" panose="020B0604020202020204" pitchFamily="34" charset="0"/>
                <a:cs typeface="Arial" panose="020B0604020202020204" pitchFamily="34" charset="0"/>
              </a:rPr>
              <a:t>Ủy ban nhân dân cấp tỉnh có trách nhiệm tiếp thu, giải trình ý kiến Hội đồng thẩm định, hoàn thiện hồ sơ quy hoạch sử dụng đất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tỉnh</a:t>
            </a:r>
            <a:r>
              <a:rPr lang="en-US"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trước khi </a:t>
            </a:r>
            <a:r>
              <a:rPr lang="en-US" dirty="0" err="1">
                <a:latin typeface="Arial" panose="020B0604020202020204" pitchFamily="34" charset="0"/>
                <a:cs typeface="Arial" panose="020B0604020202020204" pitchFamily="34" charset="0"/>
              </a:rPr>
              <a:t>Ủy</a:t>
            </a:r>
            <a:r>
              <a:rPr lang="en-US" dirty="0">
                <a:latin typeface="Arial" panose="020B0604020202020204" pitchFamily="34" charset="0"/>
                <a:cs typeface="Arial" panose="020B0604020202020204" pitchFamily="34" charset="0"/>
              </a:rPr>
              <a:t> ban </a:t>
            </a:r>
            <a:r>
              <a:rPr lang="en-US" dirty="0" err="1">
                <a:latin typeface="Arial" panose="020B0604020202020204" pitchFamily="34" charset="0"/>
                <a:cs typeface="Arial" panose="020B0604020202020204" pitchFamily="34" charset="0"/>
              </a:rPr>
              <a:t>nhân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tỉnh</a:t>
            </a:r>
            <a:r>
              <a:rPr lang="en-US" dirty="0">
                <a:latin typeface="Arial" panose="020B0604020202020204" pitchFamily="34" charset="0"/>
                <a:cs typeface="Arial" panose="020B0604020202020204" pitchFamily="34" charset="0"/>
              </a:rPr>
              <a:t> </a:t>
            </a:r>
            <a:r>
              <a:rPr lang="x-none" dirty="0">
                <a:latin typeface="Arial" panose="020B0604020202020204" pitchFamily="34" charset="0"/>
                <a:cs typeface="Arial" panose="020B0604020202020204" pitchFamily="34" charset="0"/>
              </a:rPr>
              <a:t>trình Thủ tướng Chính phủ phê duyệt</a:t>
            </a:r>
            <a:r>
              <a:rPr lang="en-US" dirty="0">
                <a:solidFill>
                  <a:srgbClr val="6B7A83"/>
                </a:solidFill>
                <a:latin typeface="Arial" panose="020B0604020202020204" pitchFamily="34" charset="0"/>
                <a:ea typeface="Poppins"/>
                <a:cs typeface="Arial" panose="020B0604020202020204" pitchFamily="34" charset="0"/>
                <a:sym typeface="Poppins"/>
              </a:rPr>
              <a:t>.</a:t>
            </a:r>
          </a:p>
        </p:txBody>
      </p:sp>
      <p:sp>
        <p:nvSpPr>
          <p:cNvPr id="93" name="TextBox 86"/>
          <p:cNvSpPr txBox="1"/>
          <p:nvPr/>
        </p:nvSpPr>
        <p:spPr>
          <a:xfrm>
            <a:off x="524423" y="15143383"/>
            <a:ext cx="289392" cy="1117742"/>
          </a:xfrm>
          <a:prstGeom prst="rect">
            <a:avLst/>
          </a:prstGeom>
        </p:spPr>
        <p:txBody>
          <a:bodyPr lIns="0" tIns="0" rIns="0" bIns="0" rtlCol="0" anchor="t">
            <a:spAutoFit/>
          </a:bodyPr>
          <a:lstStyle/>
          <a:p>
            <a:pPr marL="0" lvl="0" indent="0" algn="l">
              <a:lnSpc>
                <a:spcPts val="9799"/>
              </a:lnSpc>
              <a:spcBef>
                <a:spcPct val="0"/>
              </a:spcBef>
            </a:pPr>
            <a:r>
              <a:rPr lang="en-US" sz="6000" b="1" u="none" strike="noStrike" dirty="0">
                <a:solidFill>
                  <a:srgbClr val="0A6354"/>
                </a:solidFill>
                <a:latin typeface="Arial" panose="020B0604020202020204" pitchFamily="34" charset="0"/>
                <a:ea typeface="Montserrat Bold"/>
                <a:cs typeface="Arial" panose="020B0604020202020204" pitchFamily="34" charset="0"/>
                <a:sym typeface="Montserrat Bold"/>
              </a:rPr>
              <a:t>6</a:t>
            </a:r>
          </a:p>
        </p:txBody>
      </p:sp>
      <p:grpSp>
        <p:nvGrpSpPr>
          <p:cNvPr id="97" name="Group 45"/>
          <p:cNvGrpSpPr/>
          <p:nvPr/>
        </p:nvGrpSpPr>
        <p:grpSpPr>
          <a:xfrm>
            <a:off x="1238390" y="15241023"/>
            <a:ext cx="3631650" cy="951572"/>
            <a:chOff x="0" y="0"/>
            <a:chExt cx="1291253" cy="338337"/>
          </a:xfrm>
        </p:grpSpPr>
        <p:sp>
          <p:nvSpPr>
            <p:cNvPr id="98" name="Freeform 46"/>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99" name="TextBox 47"/>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100" name="TextBox 78"/>
          <p:cNvSpPr txBox="1"/>
          <p:nvPr/>
        </p:nvSpPr>
        <p:spPr>
          <a:xfrm>
            <a:off x="1405085" y="15572921"/>
            <a:ext cx="3624115" cy="276679"/>
          </a:xfrm>
          <a:prstGeom prst="rect">
            <a:avLst/>
          </a:prstGeom>
        </p:spPr>
        <p:txBody>
          <a:bodyPr lIns="0" tIns="0" rIns="0" bIns="0" rtlCol="0" anchor="t">
            <a:spAutoFit/>
          </a:bodyPr>
          <a:lstStyle/>
          <a:p>
            <a:pPr algn="l">
              <a:lnSpc>
                <a:spcPts val="2280"/>
              </a:lnSpc>
            </a:pPr>
            <a:r>
              <a:rPr lang="en-US" b="1" dirty="0" err="1">
                <a:solidFill>
                  <a:srgbClr val="FFFFFF"/>
                </a:solidFill>
                <a:latin typeface="Arial" panose="020B0604020202020204" pitchFamily="34" charset="0"/>
                <a:ea typeface="Montserrat Bold"/>
                <a:cs typeface="Arial" panose="020B0604020202020204" pitchFamily="34" charset="0"/>
                <a:sym typeface="Montserrat Bold"/>
              </a:rPr>
              <a:t>Bước</a:t>
            </a:r>
            <a:r>
              <a:rPr lang="en-US" b="1" dirty="0">
                <a:solidFill>
                  <a:srgbClr val="FFFFFF"/>
                </a:solidFill>
                <a:latin typeface="Arial" panose="020B0604020202020204" pitchFamily="34" charset="0"/>
                <a:ea typeface="Montserrat Bold"/>
                <a:cs typeface="Arial" panose="020B0604020202020204" pitchFamily="34" charset="0"/>
                <a:sym typeface="Montserrat Bold"/>
              </a:rPr>
              <a:t> 6</a:t>
            </a:r>
          </a:p>
        </p:txBody>
      </p:sp>
      <p:pic>
        <p:nvPicPr>
          <p:cNvPr id="5" name="Picture 4">
            <a:extLst>
              <a:ext uri="{FF2B5EF4-FFF2-40B4-BE49-F238E27FC236}">
                <a16:creationId xmlns:a16="http://schemas.microsoft.com/office/drawing/2014/main" id="{609A9E42-0B57-ED5F-23DA-1C716B9916B3}"/>
              </a:ext>
            </a:extLst>
          </p:cNvPr>
          <p:cNvPicPr>
            <a:picLocks noChangeAspect="1"/>
          </p:cNvPicPr>
          <p:nvPr/>
        </p:nvPicPr>
        <p:blipFill>
          <a:blip r:embed="rId4"/>
          <a:stretch>
            <a:fillRect/>
          </a:stretch>
        </p:blipFill>
        <p:spPr>
          <a:xfrm>
            <a:off x="6173368" y="2887657"/>
            <a:ext cx="1239976" cy="1239976"/>
          </a:xfrm>
          <a:prstGeom prst="rect">
            <a:avLst/>
          </a:prstGeom>
        </p:spPr>
      </p:pic>
      <p:pic>
        <p:nvPicPr>
          <p:cNvPr id="22" name="Picture 21">
            <a:extLst>
              <a:ext uri="{FF2B5EF4-FFF2-40B4-BE49-F238E27FC236}">
                <a16:creationId xmlns:a16="http://schemas.microsoft.com/office/drawing/2014/main" id="{FCC80ECB-392F-1A86-0760-305F87A88F65}"/>
              </a:ext>
            </a:extLst>
          </p:cNvPr>
          <p:cNvPicPr>
            <a:picLocks noChangeAspect="1"/>
          </p:cNvPicPr>
          <p:nvPr/>
        </p:nvPicPr>
        <p:blipFill>
          <a:blip r:embed="rId5"/>
          <a:stretch>
            <a:fillRect/>
          </a:stretch>
        </p:blipFill>
        <p:spPr>
          <a:xfrm>
            <a:off x="5929274" y="7525605"/>
            <a:ext cx="1358874" cy="946051"/>
          </a:xfrm>
          <a:prstGeom prst="rect">
            <a:avLst/>
          </a:prstGeom>
        </p:spPr>
      </p:pic>
      <p:pic>
        <p:nvPicPr>
          <p:cNvPr id="23" name="Picture 22">
            <a:extLst>
              <a:ext uri="{FF2B5EF4-FFF2-40B4-BE49-F238E27FC236}">
                <a16:creationId xmlns:a16="http://schemas.microsoft.com/office/drawing/2014/main" id="{3EF940C7-9BF2-E3B6-D824-9BA4576297BB}"/>
              </a:ext>
            </a:extLst>
          </p:cNvPr>
          <p:cNvPicPr>
            <a:picLocks noChangeAspect="1"/>
          </p:cNvPicPr>
          <p:nvPr/>
        </p:nvPicPr>
        <p:blipFill>
          <a:blip r:embed="rId6"/>
          <a:srcRect l="20621" t="-2018" r="20157"/>
          <a:stretch>
            <a:fillRect/>
          </a:stretch>
        </p:blipFill>
        <p:spPr>
          <a:xfrm>
            <a:off x="6215957" y="11027360"/>
            <a:ext cx="1166303" cy="1004563"/>
          </a:xfrm>
          <a:prstGeom prst="rect">
            <a:avLst/>
          </a:prstGeom>
        </p:spPr>
      </p:pic>
      <p:pic>
        <p:nvPicPr>
          <p:cNvPr id="24" name="Picture 23">
            <a:extLst>
              <a:ext uri="{FF2B5EF4-FFF2-40B4-BE49-F238E27FC236}">
                <a16:creationId xmlns:a16="http://schemas.microsoft.com/office/drawing/2014/main" id="{FE4162E1-BE4B-F968-4FFD-75C6E67E6041}"/>
              </a:ext>
            </a:extLst>
          </p:cNvPr>
          <p:cNvPicPr>
            <a:picLocks noChangeAspect="1"/>
          </p:cNvPicPr>
          <p:nvPr/>
        </p:nvPicPr>
        <p:blipFill>
          <a:blip r:embed="rId7"/>
          <a:stretch>
            <a:fillRect/>
          </a:stretch>
        </p:blipFill>
        <p:spPr>
          <a:xfrm>
            <a:off x="5929274" y="14947925"/>
            <a:ext cx="1358875" cy="1358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37669-85C4-4907-0808-AB652E7BB4F7}"/>
            </a:ext>
          </a:extLst>
        </p:cNvPr>
        <p:cNvGrpSpPr/>
        <p:nvPr/>
      </p:nvGrpSpPr>
      <p:grpSpPr>
        <a:xfrm>
          <a:off x="0" y="0"/>
          <a:ext cx="0" cy="0"/>
          <a:chOff x="0" y="0"/>
          <a:chExt cx="0" cy="0"/>
        </a:xfrm>
      </p:grpSpPr>
      <p:sp>
        <p:nvSpPr>
          <p:cNvPr id="17" name="Freeform 17">
            <a:extLst>
              <a:ext uri="{FF2B5EF4-FFF2-40B4-BE49-F238E27FC236}">
                <a16:creationId xmlns:a16="http://schemas.microsoft.com/office/drawing/2014/main" id="{CCE0E6BB-D3F8-FB1B-2E76-ED786E1A8663}"/>
              </a:ext>
            </a:extLst>
          </p:cNvPr>
          <p:cNvSpPr/>
          <p:nvPr/>
        </p:nvSpPr>
        <p:spPr>
          <a:xfrm>
            <a:off x="260600" y="10605895"/>
            <a:ext cx="971983" cy="1326527"/>
          </a:xfrm>
          <a:custGeom>
            <a:avLst/>
            <a:gdLst/>
            <a:ahLst/>
            <a:cxnLst/>
            <a:rect l="l" t="t" r="r" b="b"/>
            <a:pathLst>
              <a:path w="971983" h="1326527">
                <a:moveTo>
                  <a:pt x="0" y="0"/>
                </a:moveTo>
                <a:lnTo>
                  <a:pt x="971983" y="0"/>
                </a:lnTo>
                <a:lnTo>
                  <a:pt x="971983" y="1326527"/>
                </a:lnTo>
                <a:lnTo>
                  <a:pt x="0" y="1326527"/>
                </a:lnTo>
                <a:lnTo>
                  <a:pt x="0" y="0"/>
                </a:lnTo>
                <a:close/>
              </a:path>
            </a:pathLst>
          </a:custGeom>
          <a:blipFill>
            <a:blip r:embed="rId2"/>
            <a:stretch>
              <a:fillRect/>
            </a:stretch>
          </a:blipFill>
          <a:ln cap="sq">
            <a:noFill/>
            <a:prstDash val="solid"/>
            <a:miter/>
          </a:ln>
        </p:spPr>
      </p:sp>
      <p:grpSp>
        <p:nvGrpSpPr>
          <p:cNvPr id="26" name="Group 26">
            <a:extLst>
              <a:ext uri="{FF2B5EF4-FFF2-40B4-BE49-F238E27FC236}">
                <a16:creationId xmlns:a16="http://schemas.microsoft.com/office/drawing/2014/main" id="{EF683668-56A4-4215-8B27-29207F269276}"/>
              </a:ext>
            </a:extLst>
          </p:cNvPr>
          <p:cNvGrpSpPr/>
          <p:nvPr/>
        </p:nvGrpSpPr>
        <p:grpSpPr>
          <a:xfrm>
            <a:off x="6427853" y="-236266"/>
            <a:ext cx="860295" cy="1245209"/>
            <a:chOff x="0" y="0"/>
            <a:chExt cx="1147060" cy="1660278"/>
          </a:xfrm>
        </p:grpSpPr>
        <p:sp>
          <p:nvSpPr>
            <p:cNvPr id="27" name="Freeform 27">
              <a:extLst>
                <a:ext uri="{FF2B5EF4-FFF2-40B4-BE49-F238E27FC236}">
                  <a16:creationId xmlns:a16="http://schemas.microsoft.com/office/drawing/2014/main" id="{0487249E-FB45-BE4A-116D-7E8679CFA042}"/>
                </a:ext>
              </a:extLst>
            </p:cNvPr>
            <p:cNvSpPr/>
            <p:nvPr/>
          </p:nvSpPr>
          <p:spPr>
            <a:xfrm rot="5400000">
              <a:off x="84465" y="597683"/>
              <a:ext cx="978129" cy="1147060"/>
            </a:xfrm>
            <a:custGeom>
              <a:avLst/>
              <a:gdLst/>
              <a:ahLst/>
              <a:cxnLst/>
              <a:rect l="l" t="t" r="r" b="b"/>
              <a:pathLst>
                <a:path w="978129" h="1147060">
                  <a:moveTo>
                    <a:pt x="0" y="0"/>
                  </a:moveTo>
                  <a:lnTo>
                    <a:pt x="978130" y="0"/>
                  </a:lnTo>
                  <a:lnTo>
                    <a:pt x="978130" y="1147060"/>
                  </a:lnTo>
                  <a:lnTo>
                    <a:pt x="0" y="1147060"/>
                  </a:lnTo>
                  <a:lnTo>
                    <a:pt x="0" y="0"/>
                  </a:lnTo>
                  <a:close/>
                </a:path>
              </a:pathLst>
            </a:custGeom>
            <a:blipFill>
              <a:blip r:embed="rId3">
                <a:alphaModFix amt="18240"/>
              </a:blip>
              <a:stretch>
                <a:fillRect/>
              </a:stretch>
            </a:blipFill>
          </p:spPr>
        </p:sp>
        <p:sp>
          <p:nvSpPr>
            <p:cNvPr id="28" name="Freeform 28">
              <a:extLst>
                <a:ext uri="{FF2B5EF4-FFF2-40B4-BE49-F238E27FC236}">
                  <a16:creationId xmlns:a16="http://schemas.microsoft.com/office/drawing/2014/main" id="{029DEDE0-1DFA-7117-79FD-A1C464EC0C1C}"/>
                </a:ext>
              </a:extLst>
            </p:cNvPr>
            <p:cNvSpPr/>
            <p:nvPr/>
          </p:nvSpPr>
          <p:spPr>
            <a:xfrm rot="5400000">
              <a:off x="204175" y="285668"/>
              <a:ext cx="738710" cy="866291"/>
            </a:xfrm>
            <a:custGeom>
              <a:avLst/>
              <a:gdLst/>
              <a:ahLst/>
              <a:cxnLst/>
              <a:rect l="l" t="t" r="r" b="b"/>
              <a:pathLst>
                <a:path w="738710" h="866291">
                  <a:moveTo>
                    <a:pt x="0" y="0"/>
                  </a:moveTo>
                  <a:lnTo>
                    <a:pt x="738710" y="0"/>
                  </a:lnTo>
                  <a:lnTo>
                    <a:pt x="738710" y="866291"/>
                  </a:lnTo>
                  <a:lnTo>
                    <a:pt x="0" y="866291"/>
                  </a:lnTo>
                  <a:lnTo>
                    <a:pt x="0" y="0"/>
                  </a:lnTo>
                  <a:close/>
                </a:path>
              </a:pathLst>
            </a:custGeom>
            <a:blipFill>
              <a:blip r:embed="rId3">
                <a:alphaModFix amt="18240"/>
              </a:blip>
              <a:stretch>
                <a:fillRect/>
              </a:stretch>
            </a:blipFill>
            <a:ln cap="sq">
              <a:noFill/>
              <a:prstDash val="solid"/>
              <a:miter/>
            </a:ln>
          </p:spPr>
        </p:sp>
        <p:sp>
          <p:nvSpPr>
            <p:cNvPr id="29" name="Freeform 29">
              <a:extLst>
                <a:ext uri="{FF2B5EF4-FFF2-40B4-BE49-F238E27FC236}">
                  <a16:creationId xmlns:a16="http://schemas.microsoft.com/office/drawing/2014/main" id="{828DE544-6931-8CB9-9681-3DA6E90EE5B2}"/>
                </a:ext>
              </a:extLst>
            </p:cNvPr>
            <p:cNvSpPr/>
            <p:nvPr/>
          </p:nvSpPr>
          <p:spPr>
            <a:xfrm rot="5400000">
              <a:off x="288807" y="-49174"/>
              <a:ext cx="569446" cy="667794"/>
            </a:xfrm>
            <a:custGeom>
              <a:avLst/>
              <a:gdLst/>
              <a:ahLst/>
              <a:cxnLst/>
              <a:rect l="l" t="t" r="r" b="b"/>
              <a:pathLst>
                <a:path w="569446" h="667794">
                  <a:moveTo>
                    <a:pt x="0" y="0"/>
                  </a:moveTo>
                  <a:lnTo>
                    <a:pt x="569446" y="0"/>
                  </a:lnTo>
                  <a:lnTo>
                    <a:pt x="569446" y="667794"/>
                  </a:lnTo>
                  <a:lnTo>
                    <a:pt x="0" y="667794"/>
                  </a:lnTo>
                  <a:lnTo>
                    <a:pt x="0" y="0"/>
                  </a:lnTo>
                  <a:close/>
                </a:path>
              </a:pathLst>
            </a:custGeom>
            <a:blipFill>
              <a:blip r:embed="rId3">
                <a:alphaModFix amt="18240"/>
              </a:blip>
              <a:stretch>
                <a:fillRect/>
              </a:stretch>
            </a:blipFill>
            <a:ln cap="sq">
              <a:noFill/>
              <a:prstDash val="solid"/>
              <a:miter/>
            </a:ln>
          </p:spPr>
        </p:sp>
      </p:grpSp>
      <p:grpSp>
        <p:nvGrpSpPr>
          <p:cNvPr id="30" name="Group 30">
            <a:extLst>
              <a:ext uri="{FF2B5EF4-FFF2-40B4-BE49-F238E27FC236}">
                <a16:creationId xmlns:a16="http://schemas.microsoft.com/office/drawing/2014/main" id="{6377A2FA-828A-EC97-F452-21D30904FDB4}"/>
              </a:ext>
            </a:extLst>
          </p:cNvPr>
          <p:cNvGrpSpPr/>
          <p:nvPr/>
        </p:nvGrpSpPr>
        <p:grpSpPr>
          <a:xfrm>
            <a:off x="0" y="0"/>
            <a:ext cx="7620000" cy="1875664"/>
            <a:chOff x="0" y="0"/>
            <a:chExt cx="635000" cy="298981"/>
          </a:xfrm>
        </p:grpSpPr>
        <p:sp>
          <p:nvSpPr>
            <p:cNvPr id="31" name="Freeform 31">
              <a:extLst>
                <a:ext uri="{FF2B5EF4-FFF2-40B4-BE49-F238E27FC236}">
                  <a16:creationId xmlns:a16="http://schemas.microsoft.com/office/drawing/2014/main" id="{AA76AB27-601F-967F-DB99-CAFD5E1D1E02}"/>
                </a:ext>
              </a:extLst>
            </p:cNvPr>
            <p:cNvSpPr/>
            <p:nvPr/>
          </p:nvSpPr>
          <p:spPr>
            <a:xfrm>
              <a:off x="0" y="0"/>
              <a:ext cx="635000" cy="298981"/>
            </a:xfrm>
            <a:custGeom>
              <a:avLst/>
              <a:gdLst/>
              <a:ahLst/>
              <a:cxnLst/>
              <a:rect l="l" t="t" r="r" b="b"/>
              <a:pathLst>
                <a:path w="635000" h="298981">
                  <a:moveTo>
                    <a:pt x="635000" y="0"/>
                  </a:moveTo>
                  <a:lnTo>
                    <a:pt x="635000" y="184681"/>
                  </a:lnTo>
                  <a:lnTo>
                    <a:pt x="317500" y="298981"/>
                  </a:lnTo>
                  <a:lnTo>
                    <a:pt x="0" y="184681"/>
                  </a:lnTo>
                  <a:lnTo>
                    <a:pt x="0" y="0"/>
                  </a:lnTo>
                  <a:lnTo>
                    <a:pt x="635000" y="0"/>
                  </a:lnTo>
                  <a:close/>
                </a:path>
              </a:pathLst>
            </a:custGeom>
            <a:solidFill>
              <a:srgbClr val="0A6354"/>
            </a:solidFill>
            <a:ln cap="sq">
              <a:noFill/>
              <a:prstDash val="solid"/>
              <a:miter/>
            </a:ln>
          </p:spPr>
        </p:sp>
        <p:sp>
          <p:nvSpPr>
            <p:cNvPr id="32" name="TextBox 32">
              <a:extLst>
                <a:ext uri="{FF2B5EF4-FFF2-40B4-BE49-F238E27FC236}">
                  <a16:creationId xmlns:a16="http://schemas.microsoft.com/office/drawing/2014/main" id="{5D1D6EB1-27B4-28AF-F860-2B49B726EB95}"/>
                </a:ext>
              </a:extLst>
            </p:cNvPr>
            <p:cNvSpPr txBox="1"/>
            <p:nvPr/>
          </p:nvSpPr>
          <p:spPr>
            <a:xfrm>
              <a:off x="0" y="-47625"/>
              <a:ext cx="635000" cy="232306"/>
            </a:xfrm>
            <a:prstGeom prst="rect">
              <a:avLst/>
            </a:prstGeom>
          </p:spPr>
          <p:txBody>
            <a:bodyPr lIns="50800" tIns="50800" rIns="50800" bIns="50800" rtlCol="0" anchor="ctr"/>
            <a:lstStyle/>
            <a:p>
              <a:pPr marL="0" lvl="0" indent="0" algn="ctr">
                <a:lnSpc>
                  <a:spcPts val="2240"/>
                </a:lnSpc>
                <a:spcBef>
                  <a:spcPct val="0"/>
                </a:spcBef>
              </a:pPr>
              <a:endParaRPr sz="3600"/>
            </a:p>
          </p:txBody>
        </p:sp>
      </p:grpSp>
      <p:grpSp>
        <p:nvGrpSpPr>
          <p:cNvPr id="33" name="Group 33">
            <a:extLst>
              <a:ext uri="{FF2B5EF4-FFF2-40B4-BE49-F238E27FC236}">
                <a16:creationId xmlns:a16="http://schemas.microsoft.com/office/drawing/2014/main" id="{205B6B72-C20E-7FC2-68AF-250E94B8DC22}"/>
              </a:ext>
            </a:extLst>
          </p:cNvPr>
          <p:cNvGrpSpPr/>
          <p:nvPr/>
        </p:nvGrpSpPr>
        <p:grpSpPr>
          <a:xfrm>
            <a:off x="1415523" y="2544705"/>
            <a:ext cx="3972690" cy="781050"/>
            <a:chOff x="0" y="0"/>
            <a:chExt cx="1192565" cy="277707"/>
          </a:xfrm>
        </p:grpSpPr>
        <p:sp>
          <p:nvSpPr>
            <p:cNvPr id="34" name="Freeform 34">
              <a:extLst>
                <a:ext uri="{FF2B5EF4-FFF2-40B4-BE49-F238E27FC236}">
                  <a16:creationId xmlns:a16="http://schemas.microsoft.com/office/drawing/2014/main" id="{A5DF24FC-CC4C-A338-C374-CBECCB1FDE24}"/>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p:spPr>
        </p:sp>
        <p:sp>
          <p:nvSpPr>
            <p:cNvPr id="35" name="TextBox 35">
              <a:extLst>
                <a:ext uri="{FF2B5EF4-FFF2-40B4-BE49-F238E27FC236}">
                  <a16:creationId xmlns:a16="http://schemas.microsoft.com/office/drawing/2014/main" id="{107E477A-E5CF-8CED-4B0D-3E61D5198EF7}"/>
                </a:ext>
              </a:extLst>
            </p:cNvPr>
            <p:cNvSpPr txBox="1"/>
            <p:nvPr/>
          </p:nvSpPr>
          <p:spPr>
            <a:xfrm>
              <a:off x="0" y="-47625"/>
              <a:ext cx="1192565" cy="325332"/>
            </a:xfrm>
            <a:prstGeom prst="rect">
              <a:avLst/>
            </a:prstGeom>
          </p:spPr>
          <p:txBody>
            <a:bodyPr lIns="50800" tIns="50800" rIns="50800" bIns="50800" rtlCol="0" anchor="ctr"/>
            <a:lstStyle/>
            <a:p>
              <a:pPr algn="ctr">
                <a:lnSpc>
                  <a:spcPts val="2240"/>
                </a:lnSpc>
              </a:pPr>
              <a:endParaRPr>
                <a:latin typeface="Arial" panose="020B0604020202020204" pitchFamily="34" charset="0"/>
                <a:cs typeface="Arial" panose="020B0604020202020204" pitchFamily="34" charset="0"/>
              </a:endParaRPr>
            </a:p>
          </p:txBody>
        </p:sp>
      </p:grpSp>
      <p:grpSp>
        <p:nvGrpSpPr>
          <p:cNvPr id="42" name="Group 42">
            <a:extLst>
              <a:ext uri="{FF2B5EF4-FFF2-40B4-BE49-F238E27FC236}">
                <a16:creationId xmlns:a16="http://schemas.microsoft.com/office/drawing/2014/main" id="{C94E93E9-209C-FA27-F748-67368B8D2D5F}"/>
              </a:ext>
            </a:extLst>
          </p:cNvPr>
          <p:cNvGrpSpPr/>
          <p:nvPr/>
        </p:nvGrpSpPr>
        <p:grpSpPr>
          <a:xfrm>
            <a:off x="1415523" y="7044005"/>
            <a:ext cx="3354088" cy="781050"/>
            <a:chOff x="0" y="0"/>
            <a:chExt cx="1192565" cy="277707"/>
          </a:xfrm>
        </p:grpSpPr>
        <p:sp>
          <p:nvSpPr>
            <p:cNvPr id="43" name="Freeform 43">
              <a:extLst>
                <a:ext uri="{FF2B5EF4-FFF2-40B4-BE49-F238E27FC236}">
                  <a16:creationId xmlns:a16="http://schemas.microsoft.com/office/drawing/2014/main" id="{06B70549-2A60-5DB1-EDAB-0067E09E9501}"/>
                </a:ext>
              </a:extLst>
            </p:cNvPr>
            <p:cNvSpPr/>
            <p:nvPr/>
          </p:nvSpPr>
          <p:spPr>
            <a:xfrm>
              <a:off x="0" y="0"/>
              <a:ext cx="1192565" cy="277707"/>
            </a:xfrm>
            <a:custGeom>
              <a:avLst/>
              <a:gdLst/>
              <a:ahLst/>
              <a:cxnLst/>
              <a:rect l="l" t="t" r="r" b="b"/>
              <a:pathLst>
                <a:path w="1192565" h="277707">
                  <a:moveTo>
                    <a:pt x="46164" y="0"/>
                  </a:moveTo>
                  <a:lnTo>
                    <a:pt x="1146401" y="0"/>
                  </a:lnTo>
                  <a:cubicBezTo>
                    <a:pt x="1158644" y="0"/>
                    <a:pt x="1170386" y="4864"/>
                    <a:pt x="1179043" y="13521"/>
                  </a:cubicBezTo>
                  <a:cubicBezTo>
                    <a:pt x="1187701" y="22179"/>
                    <a:pt x="1192565" y="33921"/>
                    <a:pt x="1192565" y="46164"/>
                  </a:cubicBezTo>
                  <a:lnTo>
                    <a:pt x="1192565" y="231543"/>
                  </a:lnTo>
                  <a:cubicBezTo>
                    <a:pt x="1192565" y="257038"/>
                    <a:pt x="1171896" y="277707"/>
                    <a:pt x="1146401" y="277707"/>
                  </a:cubicBezTo>
                  <a:lnTo>
                    <a:pt x="46164" y="277707"/>
                  </a:lnTo>
                  <a:cubicBezTo>
                    <a:pt x="33921" y="277707"/>
                    <a:pt x="22179" y="272843"/>
                    <a:pt x="13521" y="264186"/>
                  </a:cubicBezTo>
                  <a:cubicBezTo>
                    <a:pt x="4864" y="255528"/>
                    <a:pt x="0" y="243786"/>
                    <a:pt x="0" y="231543"/>
                  </a:cubicBezTo>
                  <a:lnTo>
                    <a:pt x="0" y="46164"/>
                  </a:lnTo>
                  <a:cubicBezTo>
                    <a:pt x="0" y="33921"/>
                    <a:pt x="4864" y="22179"/>
                    <a:pt x="13521" y="13521"/>
                  </a:cubicBezTo>
                  <a:cubicBezTo>
                    <a:pt x="22179" y="4864"/>
                    <a:pt x="33921" y="0"/>
                    <a:pt x="46164" y="0"/>
                  </a:cubicBezTo>
                  <a:close/>
                </a:path>
              </a:pathLst>
            </a:custGeom>
            <a:solidFill>
              <a:srgbClr val="0A6354"/>
            </a:solidFill>
            <a:ln cap="sq">
              <a:noFill/>
              <a:prstDash val="solid"/>
              <a:miter/>
            </a:ln>
          </p:spPr>
        </p:sp>
        <p:sp>
          <p:nvSpPr>
            <p:cNvPr id="44" name="TextBox 44">
              <a:extLst>
                <a:ext uri="{FF2B5EF4-FFF2-40B4-BE49-F238E27FC236}">
                  <a16:creationId xmlns:a16="http://schemas.microsoft.com/office/drawing/2014/main" id="{549C0462-1AB4-E57C-7A48-30D66CF3B183}"/>
                </a:ext>
              </a:extLst>
            </p:cNvPr>
            <p:cNvSpPr txBox="1"/>
            <p:nvPr/>
          </p:nvSpPr>
          <p:spPr>
            <a:xfrm>
              <a:off x="0" y="-47625"/>
              <a:ext cx="1192565" cy="32533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45" name="Group 45">
            <a:extLst>
              <a:ext uri="{FF2B5EF4-FFF2-40B4-BE49-F238E27FC236}">
                <a16:creationId xmlns:a16="http://schemas.microsoft.com/office/drawing/2014/main" id="{89B0215E-84A2-5BF1-A173-89D4AFB98022}"/>
              </a:ext>
            </a:extLst>
          </p:cNvPr>
          <p:cNvGrpSpPr/>
          <p:nvPr/>
        </p:nvGrpSpPr>
        <p:grpSpPr>
          <a:xfrm>
            <a:off x="1415523" y="10860346"/>
            <a:ext cx="3631650" cy="951572"/>
            <a:chOff x="0" y="0"/>
            <a:chExt cx="1291253" cy="338337"/>
          </a:xfrm>
        </p:grpSpPr>
        <p:sp>
          <p:nvSpPr>
            <p:cNvPr id="46" name="Freeform 46">
              <a:extLst>
                <a:ext uri="{FF2B5EF4-FFF2-40B4-BE49-F238E27FC236}">
                  <a16:creationId xmlns:a16="http://schemas.microsoft.com/office/drawing/2014/main" id="{5C707E2A-A259-4BFE-FD9D-81E4880693AC}"/>
                </a:ext>
              </a:extLst>
            </p:cNvPr>
            <p:cNvSpPr/>
            <p:nvPr/>
          </p:nvSpPr>
          <p:spPr>
            <a:xfrm>
              <a:off x="0" y="0"/>
              <a:ext cx="1291253" cy="338337"/>
            </a:xfrm>
            <a:custGeom>
              <a:avLst/>
              <a:gdLst/>
              <a:ahLst/>
              <a:cxnLst/>
              <a:rect l="l" t="t" r="r" b="b"/>
              <a:pathLst>
                <a:path w="1291253" h="338337">
                  <a:moveTo>
                    <a:pt x="42636" y="0"/>
                  </a:moveTo>
                  <a:lnTo>
                    <a:pt x="1248617" y="0"/>
                  </a:lnTo>
                  <a:cubicBezTo>
                    <a:pt x="1272165" y="0"/>
                    <a:pt x="1291253" y="19089"/>
                    <a:pt x="1291253" y="42636"/>
                  </a:cubicBezTo>
                  <a:lnTo>
                    <a:pt x="1291253" y="295701"/>
                  </a:lnTo>
                  <a:cubicBezTo>
                    <a:pt x="1291253" y="307009"/>
                    <a:pt x="1286761" y="317853"/>
                    <a:pt x="1278766" y="325849"/>
                  </a:cubicBezTo>
                  <a:cubicBezTo>
                    <a:pt x="1270770" y="333845"/>
                    <a:pt x="1259925" y="338337"/>
                    <a:pt x="1248617" y="338337"/>
                  </a:cubicBezTo>
                  <a:lnTo>
                    <a:pt x="42636" y="338337"/>
                  </a:lnTo>
                  <a:cubicBezTo>
                    <a:pt x="31328" y="338337"/>
                    <a:pt x="20484" y="333845"/>
                    <a:pt x="12488" y="325849"/>
                  </a:cubicBezTo>
                  <a:cubicBezTo>
                    <a:pt x="4492" y="317853"/>
                    <a:pt x="0" y="307009"/>
                    <a:pt x="0" y="295701"/>
                  </a:cubicBezTo>
                  <a:lnTo>
                    <a:pt x="0" y="42636"/>
                  </a:lnTo>
                  <a:cubicBezTo>
                    <a:pt x="0" y="31328"/>
                    <a:pt x="4492" y="20484"/>
                    <a:pt x="12488" y="12488"/>
                  </a:cubicBezTo>
                  <a:cubicBezTo>
                    <a:pt x="20484" y="4492"/>
                    <a:pt x="31328" y="0"/>
                    <a:pt x="42636" y="0"/>
                  </a:cubicBezTo>
                  <a:close/>
                </a:path>
              </a:pathLst>
            </a:custGeom>
            <a:solidFill>
              <a:srgbClr val="0A6354"/>
            </a:solidFill>
            <a:ln cap="sq">
              <a:noFill/>
              <a:prstDash val="solid"/>
              <a:miter/>
            </a:ln>
          </p:spPr>
        </p:sp>
        <p:sp>
          <p:nvSpPr>
            <p:cNvPr id="47" name="TextBox 47">
              <a:extLst>
                <a:ext uri="{FF2B5EF4-FFF2-40B4-BE49-F238E27FC236}">
                  <a16:creationId xmlns:a16="http://schemas.microsoft.com/office/drawing/2014/main" id="{095F5F15-1203-9999-EA5E-A9B2E16CE968}"/>
                </a:ext>
              </a:extLst>
            </p:cNvPr>
            <p:cNvSpPr txBox="1"/>
            <p:nvPr/>
          </p:nvSpPr>
          <p:spPr>
            <a:xfrm>
              <a:off x="0" y="-47625"/>
              <a:ext cx="1291253" cy="385962"/>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51" name="Group 51">
            <a:extLst>
              <a:ext uri="{FF2B5EF4-FFF2-40B4-BE49-F238E27FC236}">
                <a16:creationId xmlns:a16="http://schemas.microsoft.com/office/drawing/2014/main" id="{C8F5BFBD-F0ED-48DF-C6B6-E0C73D4F9185}"/>
              </a:ext>
            </a:extLst>
          </p:cNvPr>
          <p:cNvGrpSpPr/>
          <p:nvPr/>
        </p:nvGrpSpPr>
        <p:grpSpPr>
          <a:xfrm>
            <a:off x="731638" y="3513225"/>
            <a:ext cx="143590" cy="1239975"/>
            <a:chOff x="0" y="0"/>
            <a:chExt cx="51054" cy="440880"/>
          </a:xfrm>
        </p:grpSpPr>
        <p:sp>
          <p:nvSpPr>
            <p:cNvPr id="52" name="Freeform 52">
              <a:extLst>
                <a:ext uri="{FF2B5EF4-FFF2-40B4-BE49-F238E27FC236}">
                  <a16:creationId xmlns:a16="http://schemas.microsoft.com/office/drawing/2014/main" id="{360C0BA2-CD9D-6DC2-83E8-C477A4CF0A23}"/>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53" name="TextBox 53">
              <a:extLst>
                <a:ext uri="{FF2B5EF4-FFF2-40B4-BE49-F238E27FC236}">
                  <a16:creationId xmlns:a16="http://schemas.microsoft.com/office/drawing/2014/main" id="{AED413F5-327C-9969-6C75-3A83A42A61B1}"/>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0" name="Group 60">
            <a:extLst>
              <a:ext uri="{FF2B5EF4-FFF2-40B4-BE49-F238E27FC236}">
                <a16:creationId xmlns:a16="http://schemas.microsoft.com/office/drawing/2014/main" id="{541DAFF5-44B6-7677-7B1B-A9884058E32B}"/>
              </a:ext>
            </a:extLst>
          </p:cNvPr>
          <p:cNvGrpSpPr/>
          <p:nvPr/>
        </p:nvGrpSpPr>
        <p:grpSpPr>
          <a:xfrm>
            <a:off x="731638" y="7998291"/>
            <a:ext cx="143590" cy="1239975"/>
            <a:chOff x="0" y="0"/>
            <a:chExt cx="51054" cy="440880"/>
          </a:xfrm>
        </p:grpSpPr>
        <p:sp>
          <p:nvSpPr>
            <p:cNvPr id="61" name="Freeform 61">
              <a:extLst>
                <a:ext uri="{FF2B5EF4-FFF2-40B4-BE49-F238E27FC236}">
                  <a16:creationId xmlns:a16="http://schemas.microsoft.com/office/drawing/2014/main" id="{93B9EF63-9BC5-9AF9-7335-0F68045024F5}"/>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2" name="TextBox 62">
              <a:extLst>
                <a:ext uri="{FF2B5EF4-FFF2-40B4-BE49-F238E27FC236}">
                  <a16:creationId xmlns:a16="http://schemas.microsoft.com/office/drawing/2014/main" id="{A76A322A-69C8-FB0B-75FC-CB423C0987B1}"/>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grpSp>
        <p:nvGrpSpPr>
          <p:cNvPr id="63" name="Group 63">
            <a:extLst>
              <a:ext uri="{FF2B5EF4-FFF2-40B4-BE49-F238E27FC236}">
                <a16:creationId xmlns:a16="http://schemas.microsoft.com/office/drawing/2014/main" id="{D7F851D2-20FF-1DCB-BBA7-4413505B5168}"/>
              </a:ext>
            </a:extLst>
          </p:cNvPr>
          <p:cNvGrpSpPr/>
          <p:nvPr/>
        </p:nvGrpSpPr>
        <p:grpSpPr>
          <a:xfrm>
            <a:off x="847010" y="12008577"/>
            <a:ext cx="143590" cy="1239975"/>
            <a:chOff x="0" y="0"/>
            <a:chExt cx="51054" cy="440880"/>
          </a:xfrm>
        </p:grpSpPr>
        <p:sp>
          <p:nvSpPr>
            <p:cNvPr id="64" name="Freeform 64">
              <a:extLst>
                <a:ext uri="{FF2B5EF4-FFF2-40B4-BE49-F238E27FC236}">
                  <a16:creationId xmlns:a16="http://schemas.microsoft.com/office/drawing/2014/main" id="{EC321BBE-662A-B709-D073-CF7DF619D834}"/>
                </a:ext>
              </a:extLst>
            </p:cNvPr>
            <p:cNvSpPr/>
            <p:nvPr/>
          </p:nvSpPr>
          <p:spPr>
            <a:xfrm>
              <a:off x="0" y="0"/>
              <a:ext cx="51054" cy="440880"/>
            </a:xfrm>
            <a:custGeom>
              <a:avLst/>
              <a:gdLst/>
              <a:ahLst/>
              <a:cxnLst/>
              <a:rect l="l" t="t" r="r" b="b"/>
              <a:pathLst>
                <a:path w="51054" h="440880">
                  <a:moveTo>
                    <a:pt x="25527" y="0"/>
                  </a:moveTo>
                  <a:lnTo>
                    <a:pt x="25527" y="0"/>
                  </a:lnTo>
                  <a:cubicBezTo>
                    <a:pt x="39625" y="0"/>
                    <a:pt x="51054" y="11429"/>
                    <a:pt x="51054" y="25527"/>
                  </a:cubicBezTo>
                  <a:lnTo>
                    <a:pt x="51054" y="415353"/>
                  </a:lnTo>
                  <a:cubicBezTo>
                    <a:pt x="51054" y="422123"/>
                    <a:pt x="48365" y="428616"/>
                    <a:pt x="43578" y="433403"/>
                  </a:cubicBezTo>
                  <a:cubicBezTo>
                    <a:pt x="38790" y="438191"/>
                    <a:pt x="32297" y="440880"/>
                    <a:pt x="25527" y="440880"/>
                  </a:cubicBezTo>
                  <a:lnTo>
                    <a:pt x="25527" y="440880"/>
                  </a:lnTo>
                  <a:cubicBezTo>
                    <a:pt x="18757" y="440880"/>
                    <a:pt x="12264" y="438191"/>
                    <a:pt x="7477" y="433403"/>
                  </a:cubicBezTo>
                  <a:cubicBezTo>
                    <a:pt x="2689" y="428616"/>
                    <a:pt x="0" y="422123"/>
                    <a:pt x="0" y="415353"/>
                  </a:cubicBezTo>
                  <a:lnTo>
                    <a:pt x="0" y="25527"/>
                  </a:lnTo>
                  <a:cubicBezTo>
                    <a:pt x="0" y="18757"/>
                    <a:pt x="2689" y="12264"/>
                    <a:pt x="7477" y="7477"/>
                  </a:cubicBezTo>
                  <a:cubicBezTo>
                    <a:pt x="12264" y="2689"/>
                    <a:pt x="18757" y="0"/>
                    <a:pt x="25527" y="0"/>
                  </a:cubicBezTo>
                  <a:close/>
                </a:path>
              </a:pathLst>
            </a:custGeom>
            <a:solidFill>
              <a:srgbClr val="0A6354"/>
            </a:solidFill>
            <a:ln cap="sq">
              <a:noFill/>
              <a:prstDash val="solid"/>
              <a:miter/>
            </a:ln>
          </p:spPr>
        </p:sp>
        <p:sp>
          <p:nvSpPr>
            <p:cNvPr id="65" name="TextBox 65">
              <a:extLst>
                <a:ext uri="{FF2B5EF4-FFF2-40B4-BE49-F238E27FC236}">
                  <a16:creationId xmlns:a16="http://schemas.microsoft.com/office/drawing/2014/main" id="{09139147-CF89-6B8C-56A2-A1D8A707222D}"/>
                </a:ext>
              </a:extLst>
            </p:cNvPr>
            <p:cNvSpPr txBox="1"/>
            <p:nvPr/>
          </p:nvSpPr>
          <p:spPr>
            <a:xfrm>
              <a:off x="0" y="-47625"/>
              <a:ext cx="51054" cy="488505"/>
            </a:xfrm>
            <a:prstGeom prst="rect">
              <a:avLst/>
            </a:prstGeom>
          </p:spPr>
          <p:txBody>
            <a:bodyPr lIns="50800" tIns="50800" rIns="50800" bIns="50800" rtlCol="0" anchor="ctr"/>
            <a:lstStyle/>
            <a:p>
              <a:pPr marL="0" lvl="0" indent="0" algn="ctr">
                <a:lnSpc>
                  <a:spcPts val="2240"/>
                </a:lnSpc>
                <a:spcBef>
                  <a:spcPct val="0"/>
                </a:spcBef>
              </a:pPr>
              <a:endParaRPr>
                <a:latin typeface="Arial" panose="020B0604020202020204" pitchFamily="34" charset="0"/>
                <a:cs typeface="Arial" panose="020B0604020202020204" pitchFamily="34" charset="0"/>
              </a:endParaRPr>
            </a:p>
          </p:txBody>
        </p:sp>
      </p:grpSp>
      <p:sp>
        <p:nvSpPr>
          <p:cNvPr id="68" name="TextBox 68">
            <a:extLst>
              <a:ext uri="{FF2B5EF4-FFF2-40B4-BE49-F238E27FC236}">
                <a16:creationId xmlns:a16="http://schemas.microsoft.com/office/drawing/2014/main" id="{C32AEB2A-E613-1909-5494-FA2CFA0CFAA0}"/>
              </a:ext>
            </a:extLst>
          </p:cNvPr>
          <p:cNvSpPr txBox="1"/>
          <p:nvPr/>
        </p:nvSpPr>
        <p:spPr>
          <a:xfrm>
            <a:off x="1503435" y="2728104"/>
            <a:ext cx="3723389" cy="319896"/>
          </a:xfrm>
          <a:prstGeom prst="rect">
            <a:avLst/>
          </a:prstGeom>
        </p:spPr>
        <p:txBody>
          <a:bodyPr wrap="square" lIns="0" tIns="0" rIns="0" bIns="0" rtlCol="0" anchor="t">
            <a:spAutoFit/>
          </a:bodyPr>
          <a:lstStyle/>
          <a:p>
            <a:pPr algn="l">
              <a:lnSpc>
                <a:spcPts val="2660"/>
              </a:lnSpc>
            </a:pPr>
            <a:r>
              <a:rPr lang="en-US" sz="1900" b="1">
                <a:solidFill>
                  <a:srgbClr val="FFFFFF"/>
                </a:solidFill>
                <a:latin typeface="Arial" panose="020B0604020202020204" pitchFamily="34" charset="0"/>
                <a:ea typeface="Montserrat Bold"/>
                <a:cs typeface="Arial" panose="020B0604020202020204" pitchFamily="34" charset="0"/>
                <a:sym typeface="Montserrat Bold"/>
              </a:rPr>
              <a:t>Thành phần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số</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lượng</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hồ</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sơ</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69" name="TextBox 69">
            <a:extLst>
              <a:ext uri="{FF2B5EF4-FFF2-40B4-BE49-F238E27FC236}">
                <a16:creationId xmlns:a16="http://schemas.microsoft.com/office/drawing/2014/main" id="{E791BDC0-92BD-E0C1-5D42-B798A026EFD3}"/>
              </a:ext>
            </a:extLst>
          </p:cNvPr>
          <p:cNvSpPr txBox="1"/>
          <p:nvPr/>
        </p:nvSpPr>
        <p:spPr>
          <a:xfrm>
            <a:off x="457200" y="2271654"/>
            <a:ext cx="289392" cy="1098506"/>
          </a:xfrm>
          <a:prstGeom prst="rect">
            <a:avLst/>
          </a:prstGeom>
        </p:spPr>
        <p:txBody>
          <a:bodyPr lIns="0" tIns="0" rIns="0" bIns="0" rtlCol="0" anchor="t">
            <a:spAutoFit/>
          </a:bodyPr>
          <a:lstStyle/>
          <a:p>
            <a:pPr algn="l">
              <a:lnSpc>
                <a:spcPts val="9799"/>
              </a:lnSpc>
            </a:pPr>
            <a:r>
              <a:rPr lang="en-US" sz="5000" b="1"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5000" b="1"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2" name="TextBox 72">
            <a:extLst>
              <a:ext uri="{FF2B5EF4-FFF2-40B4-BE49-F238E27FC236}">
                <a16:creationId xmlns:a16="http://schemas.microsoft.com/office/drawing/2014/main" id="{2C437E27-3A26-8062-5284-CE0E2DC8EB93}"/>
              </a:ext>
            </a:extLst>
          </p:cNvPr>
          <p:cNvSpPr txBox="1"/>
          <p:nvPr/>
        </p:nvSpPr>
        <p:spPr>
          <a:xfrm>
            <a:off x="438479" y="6674249"/>
            <a:ext cx="289392" cy="1147237"/>
          </a:xfrm>
          <a:prstGeom prst="rect">
            <a:avLst/>
          </a:prstGeom>
        </p:spPr>
        <p:txBody>
          <a:bodyPr lIns="0" tIns="0" rIns="0" bIns="0" rtlCol="0" anchor="t">
            <a:spAutoFit/>
          </a:bodyPr>
          <a:lstStyle/>
          <a:p>
            <a:pPr marL="0" lvl="0" indent="0" algn="l">
              <a:lnSpc>
                <a:spcPts val="9799"/>
              </a:lnSpc>
              <a:spcBef>
                <a:spcPct val="0"/>
              </a:spcBef>
            </a:pPr>
            <a:r>
              <a:rPr lang="en-US" sz="6999" b="1" u="none" strike="noStrike" dirty="0">
                <a:solidFill>
                  <a:srgbClr val="0A6354"/>
                </a:solidFill>
                <a:latin typeface="Arial" panose="020B0604020202020204" pitchFamily="34" charset="0"/>
                <a:ea typeface="Montserrat Bold"/>
                <a:cs typeface="Arial" panose="020B0604020202020204" pitchFamily="34" charset="0"/>
                <a:sym typeface="Wingdings" panose="05000000000000000000" pitchFamily="2" charset="2"/>
              </a:rPr>
              <a:t></a:t>
            </a:r>
            <a:endParaRPr lang="en-US" sz="6999" b="1" u="none" strike="noStrike" dirty="0">
              <a:solidFill>
                <a:srgbClr val="0A6354"/>
              </a:solidFill>
              <a:latin typeface="Arial" panose="020B0604020202020204" pitchFamily="34" charset="0"/>
              <a:ea typeface="Montserrat Bold"/>
              <a:cs typeface="Arial" panose="020B0604020202020204" pitchFamily="34" charset="0"/>
              <a:sym typeface="Montserrat Bold"/>
            </a:endParaRPr>
          </a:p>
        </p:txBody>
      </p:sp>
      <p:sp>
        <p:nvSpPr>
          <p:cNvPr id="73" name="TextBox 73">
            <a:extLst>
              <a:ext uri="{FF2B5EF4-FFF2-40B4-BE49-F238E27FC236}">
                <a16:creationId xmlns:a16="http://schemas.microsoft.com/office/drawing/2014/main" id="{E0A3D0AA-D5E4-ADA5-B5D1-1E5E42816F9D}"/>
              </a:ext>
            </a:extLst>
          </p:cNvPr>
          <p:cNvSpPr txBox="1"/>
          <p:nvPr/>
        </p:nvSpPr>
        <p:spPr>
          <a:xfrm>
            <a:off x="1118056" y="3427355"/>
            <a:ext cx="5394809" cy="3231654"/>
          </a:xfrm>
          <a:prstGeom prst="rect">
            <a:avLst/>
          </a:prstGeom>
        </p:spPr>
        <p:txBody>
          <a:bodyPr wrap="square" lIns="0" tIns="0" rIns="0" bIns="0" rtlCol="0" anchor="t">
            <a:spAutoFit/>
          </a:bodyPr>
          <a:lstStyle/>
          <a:p>
            <a:pPr algn="just">
              <a:spcBef>
                <a:spcPts val="600"/>
              </a:spcBef>
            </a:pPr>
            <a:r>
              <a:rPr lang="vi-VN" b="1" dirty="0">
                <a:solidFill>
                  <a:schemeClr val="accent6">
                    <a:lumMod val="50000"/>
                  </a:schemeClr>
                </a:solidFill>
                <a:latin typeface="Arial" panose="020B0604020202020204" pitchFamily="34" charset="0"/>
                <a:ea typeface="Poppins"/>
                <a:cs typeface="Arial" panose="020B0604020202020204" pitchFamily="34" charset="0"/>
                <a:sym typeface="Poppins"/>
              </a:rPr>
              <a:t>Thành phần hồ sơ</a:t>
            </a:r>
            <a:r>
              <a:rPr lang="en-US" b="1" dirty="0">
                <a:solidFill>
                  <a:schemeClr val="accent6">
                    <a:lumMod val="50000"/>
                  </a:schemeClr>
                </a:solidFill>
                <a:latin typeface="Arial" panose="020B0604020202020204" pitchFamily="34" charset="0"/>
                <a:ea typeface="Poppins"/>
                <a:cs typeface="Arial" panose="020B0604020202020204" pitchFamily="34" charset="0"/>
                <a:sym typeface="Poppins"/>
              </a:rPr>
              <a:t>:</a:t>
            </a:r>
          </a:p>
          <a:p>
            <a:pPr>
              <a:spcBef>
                <a:spcPts val="600"/>
              </a:spcBef>
            </a:pPr>
            <a:r>
              <a:rPr lang="vi-VN" dirty="0">
                <a:solidFill>
                  <a:srgbClr val="6B7A83"/>
                </a:solidFill>
                <a:latin typeface="Arial" panose="020B0604020202020204" pitchFamily="34" charset="0"/>
                <a:ea typeface="Poppins"/>
                <a:cs typeface="Arial" panose="020B0604020202020204" pitchFamily="34" charset="0"/>
                <a:sym typeface="Poppins"/>
              </a:rPr>
              <a:t> </a:t>
            </a:r>
            <a:r>
              <a:rPr lang="en-US" dirty="0">
                <a:latin typeface="Arial" panose="020B0604020202020204" pitchFamily="34" charset="0"/>
                <a:cs typeface="Arial" panose="020B0604020202020204" pitchFamily="34" charset="0"/>
              </a:rPr>
              <a:t>- </a:t>
            </a:r>
            <a:r>
              <a:rPr lang="it-IT" dirty="0">
                <a:latin typeface="Arial" panose="020B0604020202020204" pitchFamily="34" charset="0"/>
                <a:cs typeface="Arial" panose="020B0604020202020204" pitchFamily="34" charset="0"/>
              </a:rPr>
              <a:t>Tờ trình của Ủy ban nhân dân cấp tỉnh;</a:t>
            </a:r>
            <a:endParaRPr lang="en-US"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 Nghị quyết Hội đồng nhân dân cấp tỉnh;</a:t>
            </a:r>
            <a:endParaRPr lang="en-US"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 Báo cáo thuyết minh về kế hoạch sử dụng đất;</a:t>
            </a:r>
            <a:endParaRPr lang="en-US"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 Hệ thống bản đồ và dữ liệu kèm theo (dạng giấy hoặc dạng số);</a:t>
            </a:r>
            <a:endParaRPr lang="en-US"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 Báo cáo tiếp thu, giải trình ý kiến Hội đồng thẩm định;</a:t>
            </a:r>
            <a:endParaRPr lang="en-US" dirty="0">
              <a:latin typeface="Arial" panose="020B0604020202020204" pitchFamily="34" charset="0"/>
              <a:cs typeface="Arial" panose="020B0604020202020204" pitchFamily="34" charset="0"/>
            </a:endParaRPr>
          </a:p>
          <a:p>
            <a:pPr>
              <a:spcBef>
                <a:spcPts val="600"/>
              </a:spcBef>
            </a:pPr>
            <a:r>
              <a:rPr lang="it-IT" dirty="0">
                <a:latin typeface="Arial" panose="020B0604020202020204" pitchFamily="34" charset="0"/>
                <a:cs typeface="Arial" panose="020B0604020202020204" pitchFamily="34" charset="0"/>
              </a:rPr>
              <a:t>- Dự thảo Quyết định của Thủ tướng Chính phủ phê duyệt kế hoạch sử dụng đất cấp tỉnh</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78" name="TextBox 78">
            <a:extLst>
              <a:ext uri="{FF2B5EF4-FFF2-40B4-BE49-F238E27FC236}">
                <a16:creationId xmlns:a16="http://schemas.microsoft.com/office/drawing/2014/main" id="{6A24AC6E-5447-B42C-CF9E-DB6F6A121AF2}"/>
              </a:ext>
            </a:extLst>
          </p:cNvPr>
          <p:cNvSpPr txBox="1"/>
          <p:nvPr/>
        </p:nvSpPr>
        <p:spPr>
          <a:xfrm>
            <a:off x="1493395" y="11176797"/>
            <a:ext cx="3624115" cy="276679"/>
          </a:xfrm>
          <a:prstGeom prst="rect">
            <a:avLst/>
          </a:prstGeom>
        </p:spPr>
        <p:txBody>
          <a:bodyPr lIns="0" tIns="0" rIns="0" bIns="0" rtlCol="0" anchor="t">
            <a:spAutoFit/>
          </a:bodyPr>
          <a:lstStyle/>
          <a:p>
            <a:pPr algn="l">
              <a:lnSpc>
                <a:spcPts val="2280"/>
              </a:lnSpc>
            </a:pPr>
            <a:r>
              <a:rPr lang="vi-VN" sz="1900" b="1" dirty="0">
                <a:solidFill>
                  <a:srgbClr val="FFFFFF"/>
                </a:solidFill>
                <a:latin typeface="Arial" panose="020B0604020202020204" pitchFamily="34" charset="0"/>
                <a:ea typeface="Montserrat Bold"/>
                <a:cs typeface="Arial" panose="020B0604020202020204" pitchFamily="34" charset="0"/>
                <a:sym typeface="Montserrat Bold"/>
              </a:rPr>
              <a:t>Đối tượng </a:t>
            </a:r>
            <a:r>
              <a:rPr lang="vi-VN" sz="1900" b="1">
                <a:solidFill>
                  <a:srgbClr val="FFFFFF"/>
                </a:solidFill>
                <a:latin typeface="Arial" panose="020B0604020202020204" pitchFamily="34" charset="0"/>
                <a:ea typeface="Montserrat Bold"/>
                <a:cs typeface="Arial" panose="020B0604020202020204" pitchFamily="34" charset="0"/>
                <a:sym typeface="Montserrat Bold"/>
              </a:rPr>
              <a:t>thực hiện</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79" name="TextBox 79">
            <a:extLst>
              <a:ext uri="{FF2B5EF4-FFF2-40B4-BE49-F238E27FC236}">
                <a16:creationId xmlns:a16="http://schemas.microsoft.com/office/drawing/2014/main" id="{70C57E1C-93D0-0EC1-EACC-A61A2B1B4B9F}"/>
              </a:ext>
            </a:extLst>
          </p:cNvPr>
          <p:cNvSpPr txBox="1"/>
          <p:nvPr/>
        </p:nvSpPr>
        <p:spPr>
          <a:xfrm>
            <a:off x="1606868" y="7202456"/>
            <a:ext cx="2705697" cy="468361"/>
          </a:xfrm>
          <a:prstGeom prst="rect">
            <a:avLst/>
          </a:prstGeom>
        </p:spPr>
        <p:txBody>
          <a:bodyPr lIns="0" tIns="0" rIns="0" bIns="0" rtlCol="0" anchor="t">
            <a:spAutoFit/>
          </a:bodyPr>
          <a:lstStyle/>
          <a:p>
            <a:pPr algn="l">
              <a:lnSpc>
                <a:spcPts val="2660"/>
              </a:lnSpc>
            </a:pP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Thời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hạn</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giải</a:t>
            </a:r>
            <a:r>
              <a:rPr lang="en-US" sz="1900" b="1" dirty="0">
                <a:solidFill>
                  <a:srgbClr val="FFFFFF"/>
                </a:solidFill>
                <a:latin typeface="Arial" panose="020B0604020202020204" pitchFamily="34" charset="0"/>
                <a:ea typeface="Montserrat Bold"/>
                <a:cs typeface="Arial" panose="020B0604020202020204" pitchFamily="34" charset="0"/>
                <a:sym typeface="Montserrat Bold"/>
              </a:rPr>
              <a:t> </a:t>
            </a:r>
            <a:r>
              <a:rPr lang="en-US" sz="1900" b="1" dirty="0" err="1">
                <a:solidFill>
                  <a:srgbClr val="FFFFFF"/>
                </a:solidFill>
                <a:latin typeface="Arial" panose="020B0604020202020204" pitchFamily="34" charset="0"/>
                <a:ea typeface="Montserrat Bold"/>
                <a:cs typeface="Arial" panose="020B0604020202020204" pitchFamily="34" charset="0"/>
                <a:sym typeface="Montserrat Bold"/>
              </a:rPr>
              <a:t>quyết</a:t>
            </a:r>
            <a:endParaRPr lang="en-US" sz="1900" b="1" dirty="0">
              <a:solidFill>
                <a:srgbClr val="FFFFFF"/>
              </a:solidFill>
              <a:latin typeface="Arial" panose="020B0604020202020204" pitchFamily="34" charset="0"/>
              <a:ea typeface="Montserrat Bold"/>
              <a:cs typeface="Arial" panose="020B0604020202020204" pitchFamily="34" charset="0"/>
              <a:sym typeface="Montserrat Bold"/>
            </a:endParaRPr>
          </a:p>
        </p:txBody>
      </p:sp>
      <p:sp>
        <p:nvSpPr>
          <p:cNvPr id="80" name="TextBox 80">
            <a:extLst>
              <a:ext uri="{FF2B5EF4-FFF2-40B4-BE49-F238E27FC236}">
                <a16:creationId xmlns:a16="http://schemas.microsoft.com/office/drawing/2014/main" id="{E4A12115-4BD7-C18F-C9B3-6FAE6D3D99BC}"/>
              </a:ext>
            </a:extLst>
          </p:cNvPr>
          <p:cNvSpPr txBox="1"/>
          <p:nvPr/>
        </p:nvSpPr>
        <p:spPr>
          <a:xfrm>
            <a:off x="1180892" y="8014854"/>
            <a:ext cx="4762708" cy="2446824"/>
          </a:xfrm>
          <a:prstGeom prst="rect">
            <a:avLst/>
          </a:prstGeom>
        </p:spPr>
        <p:txBody>
          <a:bodyPr wrap="square" lIns="0" tIns="0" rIns="0" bIns="0" rtlCol="0" anchor="t">
            <a:spAutoFit/>
          </a:bodyPr>
          <a:lstStyle/>
          <a:p>
            <a:pPr algn="just">
              <a:spcBef>
                <a:spcPts val="600"/>
              </a:spcBef>
            </a:pPr>
            <a:r>
              <a:rPr lang="en-US" dirty="0">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ea typeface="Poppins"/>
                <a:cs typeface="Arial" panose="020B0604020202020204" pitchFamily="34" charset="0"/>
                <a:sym typeface="Poppins"/>
              </a:rPr>
              <a:t>Thời gian thực hiện Bước </a:t>
            </a:r>
            <a:r>
              <a:rPr lang="en-US" dirty="0">
                <a:latin typeface="Arial" panose="020B0604020202020204" pitchFamily="34" charset="0"/>
                <a:ea typeface="Poppins"/>
                <a:cs typeface="Arial" panose="020B0604020202020204" pitchFamily="34" charset="0"/>
                <a:sym typeface="Poppins"/>
              </a:rPr>
              <a:t>2</a:t>
            </a:r>
            <a:r>
              <a:rPr lang="vi-VN" dirty="0">
                <a:latin typeface="Arial" panose="020B0604020202020204" pitchFamily="34" charset="0"/>
                <a:ea typeface="Poppins"/>
                <a:cs typeface="Arial" panose="020B0604020202020204" pitchFamily="34" charset="0"/>
                <a:sym typeface="Poppins"/>
              </a:rPr>
              <a:t> không quá </a:t>
            </a:r>
            <a:r>
              <a:rPr lang="en-US" dirty="0">
                <a:latin typeface="Arial" panose="020B0604020202020204" pitchFamily="34" charset="0"/>
                <a:ea typeface="Poppins"/>
                <a:cs typeface="Arial" panose="020B0604020202020204" pitchFamily="34" charset="0"/>
                <a:sym typeface="Poppins"/>
              </a:rPr>
              <a:t>07</a:t>
            </a:r>
            <a:r>
              <a:rPr lang="vi-VN" dirty="0">
                <a:latin typeface="Arial" panose="020B0604020202020204" pitchFamily="34" charset="0"/>
                <a:ea typeface="Poppins"/>
                <a:cs typeface="Arial" panose="020B0604020202020204" pitchFamily="34" charset="0"/>
                <a:sym typeface="Poppins"/>
              </a:rPr>
              <a:t> ngày làm việc. </a:t>
            </a:r>
            <a:endParaRPr lang="en-US" dirty="0">
              <a:latin typeface="Arial" panose="020B0604020202020204" pitchFamily="34" charset="0"/>
              <a:ea typeface="Poppins"/>
              <a:cs typeface="Arial" panose="020B0604020202020204" pitchFamily="34" charset="0"/>
              <a:sym typeface="Poppins"/>
            </a:endParaRPr>
          </a:p>
          <a:p>
            <a:pPr algn="just">
              <a:spcBef>
                <a:spcPts val="600"/>
              </a:spcBef>
            </a:pPr>
            <a:r>
              <a:rPr lang="en-US" dirty="0">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ea typeface="Poppins"/>
                <a:cs typeface="Arial" panose="020B0604020202020204" pitchFamily="34" charset="0"/>
                <a:sym typeface="Poppins"/>
              </a:rPr>
              <a:t>Thời gian thực hiện Bước </a:t>
            </a:r>
            <a:r>
              <a:rPr lang="en-US" dirty="0">
                <a:latin typeface="Arial" panose="020B0604020202020204" pitchFamily="34" charset="0"/>
                <a:ea typeface="Poppins"/>
                <a:cs typeface="Arial" panose="020B0604020202020204" pitchFamily="34" charset="0"/>
                <a:sym typeface="Poppins"/>
              </a:rPr>
              <a:t>3</a:t>
            </a:r>
            <a:r>
              <a:rPr lang="vi-VN" dirty="0">
                <a:latin typeface="Arial" panose="020B0604020202020204" pitchFamily="34" charset="0"/>
                <a:ea typeface="Poppins"/>
                <a:cs typeface="Arial" panose="020B0604020202020204" pitchFamily="34" charset="0"/>
                <a:sym typeface="Poppins"/>
              </a:rPr>
              <a:t> không quá </a:t>
            </a:r>
            <a:r>
              <a:rPr lang="en-US" dirty="0">
                <a:latin typeface="Arial" panose="020B0604020202020204" pitchFamily="34" charset="0"/>
                <a:ea typeface="Poppins"/>
                <a:cs typeface="Arial" panose="020B0604020202020204" pitchFamily="34" charset="0"/>
                <a:sym typeface="Poppins"/>
              </a:rPr>
              <a:t>15</a:t>
            </a:r>
            <a:r>
              <a:rPr lang="vi-VN" dirty="0">
                <a:latin typeface="Arial" panose="020B0604020202020204" pitchFamily="34" charset="0"/>
                <a:ea typeface="Poppins"/>
                <a:cs typeface="Arial" panose="020B0604020202020204" pitchFamily="34" charset="0"/>
                <a:sym typeface="Poppins"/>
              </a:rPr>
              <a:t> ngà</a:t>
            </a:r>
            <a:r>
              <a:rPr lang="en-US" dirty="0">
                <a:latin typeface="Arial" panose="020B0604020202020204" pitchFamily="34" charset="0"/>
                <a:ea typeface="Poppins"/>
                <a:cs typeface="Arial" panose="020B0604020202020204" pitchFamily="34" charset="0"/>
                <a:sym typeface="Poppins"/>
              </a:rPr>
              <a:t>y.</a:t>
            </a:r>
          </a:p>
          <a:p>
            <a:pPr algn="just">
              <a:spcBef>
                <a:spcPts val="600"/>
              </a:spcBef>
            </a:pPr>
            <a:r>
              <a:rPr lang="en-US" dirty="0">
                <a:latin typeface="Arial" panose="020B0604020202020204" pitchFamily="34" charset="0"/>
                <a:ea typeface="Poppins"/>
                <a:cs typeface="Arial" panose="020B0604020202020204" pitchFamily="34" charset="0"/>
                <a:sym typeface="Poppins"/>
              </a:rPr>
              <a:t>- </a:t>
            </a:r>
            <a:r>
              <a:rPr lang="vi-VN" dirty="0">
                <a:latin typeface="Arial" panose="020B0604020202020204" pitchFamily="34" charset="0"/>
                <a:ea typeface="Poppins"/>
                <a:cs typeface="Arial" panose="020B0604020202020204" pitchFamily="34" charset="0"/>
                <a:sym typeface="Poppins"/>
              </a:rPr>
              <a:t>Thời gian thực hiện Bước </a:t>
            </a:r>
            <a:r>
              <a:rPr lang="en-US" dirty="0">
                <a:latin typeface="Arial" panose="020B0604020202020204" pitchFamily="34" charset="0"/>
                <a:ea typeface="Poppins"/>
                <a:cs typeface="Arial" panose="020B0604020202020204" pitchFamily="34" charset="0"/>
                <a:sym typeface="Poppins"/>
              </a:rPr>
              <a:t>4</a:t>
            </a:r>
            <a:r>
              <a:rPr lang="vi-VN" dirty="0">
                <a:latin typeface="Arial" panose="020B0604020202020204" pitchFamily="34" charset="0"/>
                <a:ea typeface="Poppins"/>
                <a:cs typeface="Arial" panose="020B0604020202020204" pitchFamily="34" charset="0"/>
                <a:sym typeface="Poppins"/>
              </a:rPr>
              <a:t> không quá </a:t>
            </a:r>
            <a:r>
              <a:rPr lang="en-US" dirty="0">
                <a:latin typeface="Arial" panose="020B0604020202020204" pitchFamily="34" charset="0"/>
                <a:ea typeface="Poppins"/>
                <a:cs typeface="Arial" panose="020B0604020202020204" pitchFamily="34" charset="0"/>
                <a:sym typeface="Poppins"/>
              </a:rPr>
              <a:t>15</a:t>
            </a:r>
            <a:r>
              <a:rPr lang="vi-VN" dirty="0">
                <a:latin typeface="Arial" panose="020B0604020202020204" pitchFamily="34" charset="0"/>
                <a:ea typeface="Poppins"/>
                <a:cs typeface="Arial" panose="020B0604020202020204" pitchFamily="34" charset="0"/>
                <a:sym typeface="Poppins"/>
              </a:rPr>
              <a:t> ngày</a:t>
            </a:r>
            <a:r>
              <a:rPr lang="en-US" dirty="0">
                <a:latin typeface="Arial" panose="020B0604020202020204" pitchFamily="34" charset="0"/>
                <a:ea typeface="Poppins"/>
                <a:cs typeface="Arial" panose="020B0604020202020204" pitchFamily="34" charset="0"/>
                <a:sym typeface="Poppins"/>
              </a:rPr>
              <a:t>.</a:t>
            </a:r>
          </a:p>
          <a:p>
            <a:pPr algn="just">
              <a:spcBef>
                <a:spcPts val="600"/>
              </a:spcBef>
            </a:pP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Thời</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gian</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thực</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hiện</a:t>
            </a:r>
            <a:r>
              <a:rPr lang="en-US" dirty="0">
                <a:latin typeface="Arial" panose="020B0604020202020204" pitchFamily="34" charset="0"/>
                <a:ea typeface="Poppins"/>
                <a:cs typeface="Arial" panose="020B0604020202020204" pitchFamily="34" charset="0"/>
                <a:sym typeface="Poppins"/>
              </a:rPr>
              <a:t> </a:t>
            </a:r>
            <a:r>
              <a:rPr lang="en-US" dirty="0" err="1">
                <a:latin typeface="Arial" panose="020B0604020202020204" pitchFamily="34" charset="0"/>
                <a:ea typeface="Poppins"/>
                <a:cs typeface="Arial" panose="020B0604020202020204" pitchFamily="34" charset="0"/>
                <a:sym typeface="Poppins"/>
              </a:rPr>
              <a:t>Bước</a:t>
            </a:r>
            <a:r>
              <a:rPr lang="en-US" dirty="0">
                <a:latin typeface="Arial" panose="020B0604020202020204" pitchFamily="34" charset="0"/>
                <a:ea typeface="Poppins"/>
                <a:cs typeface="Arial" panose="020B0604020202020204" pitchFamily="34" charset="0"/>
                <a:sym typeface="Poppins"/>
              </a:rPr>
              <a:t> 5 </a:t>
            </a:r>
            <a:r>
              <a:rPr lang="it-IT" dirty="0">
                <a:latin typeface="Arial" panose="020B0604020202020204" pitchFamily="34" charset="0"/>
                <a:cs typeface="Arial" panose="020B0604020202020204" pitchFamily="34" charset="0"/>
              </a:rPr>
              <a:t>không quá 07 ngày làm việc.</a:t>
            </a:r>
            <a:endParaRPr lang="vi-VN" dirty="0">
              <a:latin typeface="Arial" panose="020B0604020202020204" pitchFamily="34" charset="0"/>
              <a:ea typeface="Poppins"/>
              <a:cs typeface="Arial" panose="020B0604020202020204" pitchFamily="34" charset="0"/>
              <a:sym typeface="Poppins"/>
            </a:endParaRPr>
          </a:p>
        </p:txBody>
      </p:sp>
      <p:sp>
        <p:nvSpPr>
          <p:cNvPr id="81" name="TextBox 81">
            <a:extLst>
              <a:ext uri="{FF2B5EF4-FFF2-40B4-BE49-F238E27FC236}">
                <a16:creationId xmlns:a16="http://schemas.microsoft.com/office/drawing/2014/main" id="{A7606E8A-5CA5-CC17-3D40-CE9359E376BE}"/>
              </a:ext>
            </a:extLst>
          </p:cNvPr>
          <p:cNvSpPr txBox="1"/>
          <p:nvPr/>
        </p:nvSpPr>
        <p:spPr>
          <a:xfrm>
            <a:off x="1415523" y="12068704"/>
            <a:ext cx="4762708" cy="553998"/>
          </a:xfrm>
          <a:prstGeom prst="rect">
            <a:avLst/>
          </a:prstGeom>
        </p:spPr>
        <p:txBody>
          <a:bodyPr wrap="square" lIns="0" tIns="0" rIns="0" bIns="0" rtlCol="0" anchor="t">
            <a:spAutoFit/>
          </a:bodyPr>
          <a:lstStyle/>
          <a:p>
            <a:pPr algn="just">
              <a:spcBef>
                <a:spcPts val="600"/>
              </a:spcBef>
            </a:pPr>
            <a:r>
              <a:rPr lang="en-US" dirty="0" err="1">
                <a:latin typeface="Arial" panose="020B0604020202020204" pitchFamily="34" charset="0"/>
                <a:cs typeface="Arial" panose="020B0604020202020204" pitchFamily="34" charset="0"/>
              </a:rPr>
              <a:t>Cơ</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có</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chức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năng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quản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lý</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đai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cấp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tỉnh</a:t>
            </a:r>
            <a:r>
              <a:rPr lang="en-US" dirty="0">
                <a:latin typeface="Arial" panose="020B0604020202020204" pitchFamily="34" charset="0"/>
                <a:cs typeface="Arial" panose="020B0604020202020204" pitchFamily="34" charset="0"/>
              </a:rPr>
              <a:t>.</a:t>
            </a:r>
            <a:endParaRPr lang="en-US" dirty="0">
              <a:solidFill>
                <a:srgbClr val="6B7A83"/>
              </a:solidFill>
              <a:latin typeface="Arial" panose="020B0604020202020204" pitchFamily="34" charset="0"/>
              <a:ea typeface="Poppins"/>
              <a:cs typeface="Arial" panose="020B0604020202020204" pitchFamily="34" charset="0"/>
              <a:sym typeface="Poppins"/>
            </a:endParaRPr>
          </a:p>
        </p:txBody>
      </p:sp>
      <p:sp>
        <p:nvSpPr>
          <p:cNvPr id="84" name="TextBox 84">
            <a:extLst>
              <a:ext uri="{FF2B5EF4-FFF2-40B4-BE49-F238E27FC236}">
                <a16:creationId xmlns:a16="http://schemas.microsoft.com/office/drawing/2014/main" id="{255CE470-B64D-9C98-DD35-C07CDA25557F}"/>
              </a:ext>
            </a:extLst>
          </p:cNvPr>
          <p:cNvSpPr txBox="1"/>
          <p:nvPr/>
        </p:nvSpPr>
        <p:spPr>
          <a:xfrm>
            <a:off x="208965" y="343275"/>
            <a:ext cx="7398798" cy="844783"/>
          </a:xfrm>
          <a:prstGeom prst="rect">
            <a:avLst/>
          </a:prstGeom>
        </p:spPr>
        <p:txBody>
          <a:bodyPr lIns="0" tIns="0" rIns="0" bIns="0" rtlCol="0" anchor="t">
            <a:spAutoFit/>
          </a:bodyPr>
          <a:lstStyle/>
          <a:p>
            <a:pPr algn="ctr">
              <a:lnSpc>
                <a:spcPts val="3359"/>
              </a:lnSpc>
            </a:pPr>
            <a:r>
              <a:rPr lang="en-US" sz="2800" b="1" spc="237" dirty="0">
                <a:solidFill>
                  <a:srgbClr val="FFFFFF"/>
                </a:solidFill>
                <a:latin typeface="Arial" panose="020B0604020202020204" pitchFamily="34" charset="0"/>
                <a:ea typeface="Anton"/>
                <a:cs typeface="Arial" panose="020B0604020202020204" pitchFamily="34" charset="0"/>
                <a:sym typeface="Anton"/>
              </a:rPr>
              <a:t>HỒ SƠ, THỜI HẠN, ĐỐI TƯỢNG, </a:t>
            </a:r>
            <a:br>
              <a:rPr lang="en-US" sz="2800" b="1" spc="237">
                <a:solidFill>
                  <a:srgbClr val="FFFFFF"/>
                </a:solidFill>
                <a:latin typeface="Arial" panose="020B0604020202020204" pitchFamily="34" charset="0"/>
                <a:ea typeface="Anton"/>
                <a:cs typeface="Arial" panose="020B0604020202020204" pitchFamily="34" charset="0"/>
                <a:sym typeface="Anton"/>
              </a:rPr>
            </a:br>
            <a:r>
              <a:rPr lang="en-US" sz="2800" b="1" spc="237">
                <a:solidFill>
                  <a:srgbClr val="FFFFFF"/>
                </a:solidFill>
                <a:latin typeface="Arial" panose="020B0604020202020204" pitchFamily="34" charset="0"/>
                <a:ea typeface="Anton"/>
                <a:cs typeface="Arial" panose="020B0604020202020204" pitchFamily="34" charset="0"/>
                <a:sym typeface="Anton"/>
              </a:rPr>
              <a:t>THỰC </a:t>
            </a:r>
            <a:r>
              <a:rPr lang="en-US" sz="2800" b="1" spc="237" dirty="0">
                <a:solidFill>
                  <a:srgbClr val="FFFFFF"/>
                </a:solidFill>
                <a:latin typeface="Arial" panose="020B0604020202020204" pitchFamily="34" charset="0"/>
                <a:ea typeface="Anton"/>
                <a:cs typeface="Arial" panose="020B0604020202020204" pitchFamily="34" charset="0"/>
                <a:sym typeface="Anton"/>
              </a:rPr>
              <a:t>HIỆN</a:t>
            </a:r>
          </a:p>
        </p:txBody>
      </p:sp>
      <p:pic>
        <p:nvPicPr>
          <p:cNvPr id="5" name="Picture 4">
            <a:extLst>
              <a:ext uri="{FF2B5EF4-FFF2-40B4-BE49-F238E27FC236}">
                <a16:creationId xmlns:a16="http://schemas.microsoft.com/office/drawing/2014/main" id="{01B3B6D5-0B82-EAB6-FE24-E90EB57B29A3}"/>
              </a:ext>
            </a:extLst>
          </p:cNvPr>
          <p:cNvPicPr>
            <a:picLocks noChangeAspect="1"/>
          </p:cNvPicPr>
          <p:nvPr/>
        </p:nvPicPr>
        <p:blipFill>
          <a:blip r:embed="rId4"/>
          <a:stretch>
            <a:fillRect/>
          </a:stretch>
        </p:blipFill>
        <p:spPr>
          <a:xfrm>
            <a:off x="6216285" y="6760608"/>
            <a:ext cx="1232353" cy="1360881"/>
          </a:xfrm>
          <a:prstGeom prst="rect">
            <a:avLst/>
          </a:prstGeom>
        </p:spPr>
      </p:pic>
      <p:pic>
        <p:nvPicPr>
          <p:cNvPr id="6" name="Picture 5">
            <a:extLst>
              <a:ext uri="{FF2B5EF4-FFF2-40B4-BE49-F238E27FC236}">
                <a16:creationId xmlns:a16="http://schemas.microsoft.com/office/drawing/2014/main" id="{D796C3E0-E539-AC82-EE44-7AFD12A748E6}"/>
              </a:ext>
            </a:extLst>
          </p:cNvPr>
          <p:cNvPicPr>
            <a:picLocks noChangeAspect="1"/>
          </p:cNvPicPr>
          <p:nvPr/>
        </p:nvPicPr>
        <p:blipFill>
          <a:blip r:embed="rId5"/>
          <a:stretch>
            <a:fillRect/>
          </a:stretch>
        </p:blipFill>
        <p:spPr>
          <a:xfrm>
            <a:off x="6266281" y="2441819"/>
            <a:ext cx="1244161" cy="987711"/>
          </a:xfrm>
          <a:prstGeom prst="rect">
            <a:avLst/>
          </a:prstGeom>
        </p:spPr>
      </p:pic>
      <p:pic>
        <p:nvPicPr>
          <p:cNvPr id="7" name="Picture 6">
            <a:extLst>
              <a:ext uri="{FF2B5EF4-FFF2-40B4-BE49-F238E27FC236}">
                <a16:creationId xmlns:a16="http://schemas.microsoft.com/office/drawing/2014/main" id="{8484BFD1-353A-C66A-304C-D358843020D7}"/>
              </a:ext>
            </a:extLst>
          </p:cNvPr>
          <p:cNvPicPr>
            <a:picLocks noChangeAspect="1"/>
          </p:cNvPicPr>
          <p:nvPr/>
        </p:nvPicPr>
        <p:blipFill>
          <a:blip r:embed="rId6"/>
          <a:stretch>
            <a:fillRect/>
          </a:stretch>
        </p:blipFill>
        <p:spPr>
          <a:xfrm>
            <a:off x="6174804" y="10756338"/>
            <a:ext cx="1504950" cy="1504950"/>
          </a:xfrm>
          <a:prstGeom prst="rect">
            <a:avLst/>
          </a:prstGeom>
        </p:spPr>
      </p:pic>
    </p:spTree>
    <p:extLst>
      <p:ext uri="{BB962C8B-B14F-4D97-AF65-F5344CB8AC3E}">
        <p14:creationId xmlns:p14="http://schemas.microsoft.com/office/powerpoint/2010/main" val="6886553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TotalTime>
  <Words>469</Words>
  <Application>Microsoft Office PowerPoint</Application>
  <PresentationFormat>Custom</PresentationFormat>
  <Paragraphs>38</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Lined Budget Planning Process Infographic</dc:title>
  <dc:creator>Admin</dc:creator>
  <cp:lastModifiedBy>Trinh Quoc Huy</cp:lastModifiedBy>
  <cp:revision>22</cp:revision>
  <dcterms:created xsi:type="dcterms:W3CDTF">2006-08-16T00:00:00Z</dcterms:created>
  <dcterms:modified xsi:type="dcterms:W3CDTF">2025-07-23T11:06:29Z</dcterms:modified>
  <dc:identifier>DAGtmcTAUFU</dc:identifier>
</cp:coreProperties>
</file>